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56" r:id="rId2"/>
    <p:sldId id="382" r:id="rId3"/>
    <p:sldId id="402" r:id="rId4"/>
    <p:sldId id="403" r:id="rId5"/>
    <p:sldId id="383" r:id="rId6"/>
    <p:sldId id="401" r:id="rId7"/>
    <p:sldId id="388" r:id="rId8"/>
    <p:sldId id="389" r:id="rId9"/>
    <p:sldId id="390" r:id="rId10"/>
    <p:sldId id="392" r:id="rId11"/>
    <p:sldId id="396" r:id="rId12"/>
    <p:sldId id="400" r:id="rId13"/>
    <p:sldId id="397" r:id="rId14"/>
    <p:sldId id="399" r:id="rId15"/>
    <p:sldId id="384" r:id="rId16"/>
    <p:sldId id="359" r:id="rId17"/>
    <p:sldId id="357" r:id="rId18"/>
    <p:sldId id="393" r:id="rId19"/>
    <p:sldId id="368" r:id="rId20"/>
    <p:sldId id="369" r:id="rId21"/>
    <p:sldId id="370" r:id="rId22"/>
    <p:sldId id="371" r:id="rId23"/>
    <p:sldId id="374" r:id="rId24"/>
    <p:sldId id="394" r:id="rId25"/>
    <p:sldId id="39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60"/>
  </p:normalViewPr>
  <p:slideViewPr>
    <p:cSldViewPr snapToGrid="0" showGuides="1">
      <p:cViewPr>
        <p:scale>
          <a:sx n="81" d="100"/>
          <a:sy n="81" d="100"/>
        </p:scale>
        <p:origin x="-97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tr-TR" dirty="0"/>
              <a:t>Yerleştirme</a:t>
            </a:r>
            <a:r>
              <a:rPr lang="tr-TR" baseline="0" dirty="0"/>
              <a:t> Puanı Hesaplama</a:t>
            </a:r>
            <a:endParaRPr lang="en-US" dirty="0"/>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25"/>
          <c:dPt>
            <c:idx val="0"/>
            <c:bubble3D val="0"/>
            <c:explosion val="0"/>
            <c:extLst xmlns:c16r2="http://schemas.microsoft.com/office/drawing/2015/06/chart">
              <c:ext xmlns:c16="http://schemas.microsoft.com/office/drawing/2014/chart" uri="{C3380CC4-5D6E-409C-BE32-E72D297353CC}">
                <c16:uniqueId val="{00000000-6D9B-4853-877C-3569AFBF1AFD}"/>
              </c:ext>
            </c:extLst>
          </c:dPt>
          <c:cat>
            <c:strRef>
              <c:f>Sayfa1!$A$2:$A$3</c:f>
              <c:strCache>
                <c:ptCount val="2"/>
                <c:pt idx="0">
                  <c:v>TEMEL YETERLİLİK TESTİ</c:v>
                </c:pt>
                <c:pt idx="1">
                  <c:v>ALAN YETERLİLİK TESTİ</c:v>
                </c:pt>
              </c:strCache>
            </c:strRef>
          </c:cat>
          <c:val>
            <c:numRef>
              <c:f>Sayfa1!$B$2:$B$3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1-6D9B-4853-877C-3569AFBF1AFD}"/>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0.09286</cdr:x>
      <cdr:y>0.36047</cdr:y>
    </cdr:from>
    <cdr:to>
      <cdr:x>0.25649</cdr:x>
      <cdr:y>0.51534</cdr:y>
    </cdr:to>
    <cdr:sp macro="" textlink="">
      <cdr:nvSpPr>
        <cdr:cNvPr id="2" name="1 Metin kutusu"/>
        <cdr:cNvSpPr txBox="1"/>
      </cdr:nvSpPr>
      <cdr:spPr>
        <a:xfrm xmlns:a="http://schemas.openxmlformats.org/drawingml/2006/main">
          <a:off x="566057" y="1464954"/>
          <a:ext cx="997528" cy="629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a:t>II.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0.11429</cdr:x>
      <cdr:y>0.49781</cdr:y>
    </cdr:from>
    <cdr:to>
      <cdr:x>0.34026</cdr:x>
      <cdr:y>0.64099</cdr:y>
    </cdr:to>
    <cdr:sp macro="" textlink="">
      <cdr:nvSpPr>
        <cdr:cNvPr id="3" name="2 Metin kutusu"/>
        <cdr:cNvSpPr txBox="1"/>
      </cdr:nvSpPr>
      <cdr:spPr>
        <a:xfrm xmlns:a="http://schemas.openxmlformats.org/drawingml/2006/main">
          <a:off x="696685" y="2023093"/>
          <a:ext cx="1377538"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b="1" dirty="0"/>
            <a:t>% 60</a:t>
          </a:r>
        </a:p>
      </cdr:txBody>
    </cdr:sp>
  </cdr:relSizeAnchor>
  <cdr:relSizeAnchor xmlns:cdr="http://schemas.openxmlformats.org/drawingml/2006/chartDrawing">
    <cdr:from>
      <cdr:x>0.34023</cdr:x>
      <cdr:y>0.32149</cdr:y>
    </cdr:from>
    <cdr:to>
      <cdr:x>0.50386</cdr:x>
      <cdr:y>0.47636</cdr:y>
    </cdr:to>
    <cdr:sp macro="" textlink="">
      <cdr:nvSpPr>
        <cdr:cNvPr id="4" name="1 Metin kutusu"/>
        <cdr:cNvSpPr txBox="1"/>
      </cdr:nvSpPr>
      <cdr:spPr>
        <a:xfrm xmlns:a="http://schemas.openxmlformats.org/drawingml/2006/main">
          <a:off x="2482337" y="1437186"/>
          <a:ext cx="1193917" cy="6923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tr-TR" sz="1800" b="1" dirty="0"/>
            <a:t>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0.42078</cdr:x>
      <cdr:y>0.41786</cdr:y>
    </cdr:from>
    <cdr:to>
      <cdr:x>0.64675</cdr:x>
      <cdr:y>0.56104</cdr:y>
    </cdr:to>
    <cdr:sp macro="" textlink="">
      <cdr:nvSpPr>
        <cdr:cNvPr id="5" name="1 Metin kutusu"/>
        <cdr:cNvSpPr txBox="1"/>
      </cdr:nvSpPr>
      <cdr:spPr>
        <a:xfrm xmlns:a="http://schemas.openxmlformats.org/drawingml/2006/main">
          <a:off x="2565070" y="1698171"/>
          <a:ext cx="1377538" cy="581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tr-TR" sz="3600" b="1" dirty="0"/>
            <a:t>% 40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D67B6-6972-41AB-9C9E-C9EEDB8BC27D}" type="datetimeFigureOut">
              <a:rPr lang="tr-TR" smtClean="0"/>
              <a:pPr/>
              <a:t>13.02.2024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3E9A8-70B0-4954-948D-310650AFCD57}" type="slidenum">
              <a:rPr lang="tr-TR" smtClean="0"/>
              <a:pPr/>
              <a:t>‹#›</a:t>
            </a:fld>
            <a:endParaRPr lang="tr-TR"/>
          </a:p>
        </p:txBody>
      </p:sp>
    </p:spTree>
    <p:extLst>
      <p:ext uri="{BB962C8B-B14F-4D97-AF65-F5344CB8AC3E}">
        <p14:creationId xmlns:p14="http://schemas.microsoft.com/office/powerpoint/2010/main" val="211708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2AA050-BF12-4069-8F0A-0D46B6C8189E}" type="datetime1">
              <a:rPr lang="en-US" smtClean="0"/>
              <a:pPr/>
              <a:t>2/13/2024</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0331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9A19D6-A242-485F-9741-F011A74E1A09}" type="datetime1">
              <a:rPr lang="en-US" smtClean="0"/>
              <a:pPr/>
              <a:t>2/13/2024</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8298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4DBB5-8289-4454-8B43-B2FB994C693D}" type="datetime1">
              <a:rPr lang="en-US" smtClean="0"/>
              <a:pPr/>
              <a:t>2/13/2024</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7436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FB9BB-84BD-4695-9D2C-863E97B328F2}" type="datetime1">
              <a:rPr lang="en-US" smtClean="0"/>
              <a:pPr/>
              <a:t>2/13/2024</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4441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8F2DC-9E7E-410D-AB8B-450004F85CC9}" type="datetime1">
              <a:rPr lang="en-US" smtClean="0"/>
              <a:pPr/>
              <a:t>2/13/2024</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1754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F3954-6E63-4B51-BC95-6B2455B9C439}" type="datetime1">
              <a:rPr lang="en-US" smtClean="0"/>
              <a:pPr/>
              <a:t>2/13/2024</a:t>
            </a:fld>
            <a:endParaRPr lang="en-US"/>
          </a:p>
        </p:txBody>
      </p:sp>
      <p:sp>
        <p:nvSpPr>
          <p:cNvPr id="6" name="Footer Placeholder 5"/>
          <p:cNvSpPr>
            <a:spLocks noGrp="1"/>
          </p:cNvSpPr>
          <p:nvPr>
            <p:ph type="ftr" sz="quarter" idx="11"/>
          </p:nvPr>
        </p:nvSpPr>
        <p:spPr/>
        <p:txBody>
          <a:bodyPr/>
          <a:lstStyle/>
          <a:p>
            <a:r>
              <a:rPr lang="en-US"/>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28703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E0CEF-5112-45B0-A20B-5A23F53E0450}" type="datetime1">
              <a:rPr lang="en-US" smtClean="0"/>
              <a:pPr/>
              <a:t>2/13/2024</a:t>
            </a:fld>
            <a:endParaRPr lang="en-US"/>
          </a:p>
        </p:txBody>
      </p:sp>
      <p:sp>
        <p:nvSpPr>
          <p:cNvPr id="8" name="Footer Placeholder 7"/>
          <p:cNvSpPr>
            <a:spLocks noGrp="1"/>
          </p:cNvSpPr>
          <p:nvPr>
            <p:ph type="ftr" sz="quarter" idx="11"/>
          </p:nvPr>
        </p:nvSpPr>
        <p:spPr/>
        <p:txBody>
          <a:bodyPr/>
          <a:lstStyle/>
          <a:p>
            <a:r>
              <a:rPr lang="en-US"/>
              <a:t>www.rehberlikservisim.com</a:t>
            </a:r>
          </a:p>
        </p:txBody>
      </p:sp>
      <p:sp>
        <p:nvSpPr>
          <p:cNvPr id="9" name="Slide Number Placeholder 8"/>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45168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5B3D93-A038-441F-8CB5-6B1A771482BD}" type="datetime1">
              <a:rPr lang="en-US" smtClean="0"/>
              <a:pPr/>
              <a:t>2/13/2024</a:t>
            </a:fld>
            <a:endParaRPr lang="en-US"/>
          </a:p>
        </p:txBody>
      </p:sp>
      <p:sp>
        <p:nvSpPr>
          <p:cNvPr id="4" name="Footer Placeholder 3"/>
          <p:cNvSpPr>
            <a:spLocks noGrp="1"/>
          </p:cNvSpPr>
          <p:nvPr>
            <p:ph type="ftr" sz="quarter" idx="11"/>
          </p:nvPr>
        </p:nvSpPr>
        <p:spPr/>
        <p:txBody>
          <a:bodyPr/>
          <a:lstStyle/>
          <a:p>
            <a:r>
              <a:rPr lang="en-US"/>
              <a:t>www.rehberlikservisim.com</a:t>
            </a:r>
          </a:p>
        </p:txBody>
      </p:sp>
      <p:sp>
        <p:nvSpPr>
          <p:cNvPr id="5" name="Slide Number Placeholder 4"/>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424032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95C3C-B7E7-4B41-85AF-A2E70BBDABA3}" type="datetime1">
              <a:rPr lang="en-US" smtClean="0"/>
              <a:pPr/>
              <a:t>2/13/2024</a:t>
            </a:fld>
            <a:endParaRPr lang="en-US"/>
          </a:p>
        </p:txBody>
      </p:sp>
      <p:sp>
        <p:nvSpPr>
          <p:cNvPr id="3" name="Footer Placeholder 2"/>
          <p:cNvSpPr>
            <a:spLocks noGrp="1"/>
          </p:cNvSpPr>
          <p:nvPr>
            <p:ph type="ftr" sz="quarter" idx="11"/>
          </p:nvPr>
        </p:nvSpPr>
        <p:spPr/>
        <p:txBody>
          <a:bodyPr/>
          <a:lstStyle/>
          <a:p>
            <a:r>
              <a:rPr lang="en-US"/>
              <a:t>www.rehberlikservisim.com</a:t>
            </a:r>
          </a:p>
        </p:txBody>
      </p:sp>
      <p:sp>
        <p:nvSpPr>
          <p:cNvPr id="4" name="Slide Number Placeholder 3"/>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600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1E77F1-C273-43A3-8901-F95DDDF52C0F}" type="datetime1">
              <a:rPr lang="en-US" smtClean="0"/>
              <a:pPr/>
              <a:t>2/13/2024</a:t>
            </a:fld>
            <a:endParaRPr lang="en-US"/>
          </a:p>
        </p:txBody>
      </p:sp>
      <p:sp>
        <p:nvSpPr>
          <p:cNvPr id="6" name="Footer Placeholder 5"/>
          <p:cNvSpPr>
            <a:spLocks noGrp="1"/>
          </p:cNvSpPr>
          <p:nvPr>
            <p:ph type="ftr" sz="quarter" idx="11"/>
          </p:nvPr>
        </p:nvSpPr>
        <p:spPr/>
        <p:txBody>
          <a:bodyPr/>
          <a:lstStyle/>
          <a:p>
            <a:r>
              <a:rPr lang="en-US"/>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6172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05F74E-06D1-4E1B-9E79-4E2F66B28380}" type="datetime1">
              <a:rPr lang="en-US" smtClean="0"/>
              <a:pPr/>
              <a:t>2/13/2024</a:t>
            </a:fld>
            <a:endParaRPr lang="en-US"/>
          </a:p>
        </p:txBody>
      </p:sp>
      <p:sp>
        <p:nvSpPr>
          <p:cNvPr id="6" name="Footer Placeholder 5"/>
          <p:cNvSpPr>
            <a:spLocks noGrp="1"/>
          </p:cNvSpPr>
          <p:nvPr>
            <p:ph type="ftr" sz="quarter" idx="11"/>
          </p:nvPr>
        </p:nvSpPr>
        <p:spPr/>
        <p:txBody>
          <a:bodyPr/>
          <a:lstStyle/>
          <a:p>
            <a:r>
              <a:rPr lang="en-US"/>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2205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D8EA1-592C-4526-B66B-15F0455F5B5D}" type="datetime1">
              <a:rPr lang="en-US" smtClean="0"/>
              <a:pPr/>
              <a:t>2/13/2024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www.rehberlikservisim.com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443AE-4F20-4B40-B91B-135E9B6A23DD}" type="slidenum">
              <a:rPr lang="en-US" smtClean="0"/>
              <a:pPr/>
              <a:t>‹#›</a:t>
            </a:fld>
            <a:endParaRPr lang="en-US"/>
          </a:p>
        </p:txBody>
      </p:sp>
    </p:spTree>
    <p:extLst>
      <p:ext uri="{BB962C8B-B14F-4D97-AF65-F5344CB8AC3E}">
        <p14:creationId xmlns:p14="http://schemas.microsoft.com/office/powerpoint/2010/main" val="124468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008993" y="2522483"/>
            <a:ext cx="8135007" cy="276422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3" name="12 Başlık"/>
          <p:cNvSpPr>
            <a:spLocks noGrp="1"/>
          </p:cNvSpPr>
          <p:nvPr>
            <p:ph type="title"/>
          </p:nvPr>
        </p:nvSpPr>
        <p:spPr>
          <a:xfrm>
            <a:off x="3364909" y="2581282"/>
            <a:ext cx="6003377" cy="2648607"/>
          </a:xfrm>
        </p:spPr>
        <p:txBody>
          <a:bodyPr>
            <a:normAutofit/>
          </a:bodyPr>
          <a:lstStyle/>
          <a:p>
            <a:pPr algn="ctr"/>
            <a:r>
              <a:rPr lang="tr-TR" sz="4000" dirty="0">
                <a:ln w="0"/>
                <a:effectLst>
                  <a:outerShdw blurRad="38100" dist="19050" dir="2700000" algn="tl" rotWithShape="0">
                    <a:schemeClr val="dk1">
                      <a:alpha val="40000"/>
                    </a:schemeClr>
                  </a:outerShdw>
                </a:effectLst>
                <a:latin typeface="Adobe Heiti Std R" pitchFamily="34" charset="-128"/>
                <a:ea typeface="Adobe Heiti Std R" pitchFamily="34" charset="-128"/>
              </a:rPr>
              <a:t>YÜKSEK ÖĞRETİM     KURUMLARI </a:t>
            </a:r>
            <a:endParaRPr lang="tr-TR" sz="4000" dirty="0">
              <a:ln w="0"/>
              <a:effectLst>
                <a:outerShdw blurRad="38100" dist="19050" dir="2700000" algn="tl" rotWithShape="0">
                  <a:schemeClr val="dk1">
                    <a:alpha val="40000"/>
                  </a:schemeClr>
                </a:outerShdw>
              </a:effectLst>
            </a:endParaRPr>
          </a:p>
        </p:txBody>
      </p:sp>
      <p:sp>
        <p:nvSpPr>
          <p:cNvPr id="8" name="7 Slayt Numarası Yer Tutucusu"/>
          <p:cNvSpPr>
            <a:spLocks noGrp="1"/>
          </p:cNvSpPr>
          <p:nvPr>
            <p:ph type="sldNum" sz="quarter" idx="12"/>
          </p:nvPr>
        </p:nvSpPr>
        <p:spPr/>
        <p:txBody>
          <a:bodyPr/>
          <a:lstStyle/>
          <a:p>
            <a:fld id="{2F0443AE-4F20-4B40-B91B-135E9B6A23DD}" type="slidenum">
              <a:rPr lang="en-US" smtClean="0"/>
              <a:pPr/>
              <a:t>1</a:t>
            </a:fld>
            <a:endParaRPr lang="en-US"/>
          </a:p>
        </p:txBody>
      </p:sp>
      <p:sp>
        <p:nvSpPr>
          <p:cNvPr id="3" name="İçerik Yer Tutucusu 2"/>
          <p:cNvSpPr>
            <a:spLocks noGrp="1"/>
          </p:cNvSpPr>
          <p:nvPr>
            <p:ph idx="1"/>
          </p:nvPr>
        </p:nvSpPr>
        <p:spPr/>
        <p:txBody>
          <a:bodyPr/>
          <a:lstStyle/>
          <a:p>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70" decel="100000"/>
                                        <p:tgtEl>
                                          <p:spTgt spid="13"/>
                                        </p:tgtEl>
                                      </p:cBhvr>
                                    </p:animEffect>
                                    <p:animScale>
                                      <p:cBhvr>
                                        <p:cTn id="8" dur="770" decel="100000"/>
                                        <p:tgtEl>
                                          <p:spTgt spid="13"/>
                                        </p:tgtEl>
                                      </p:cBhvr>
                                      <p:from x="10000" y="10000"/>
                                      <p:to x="200000" y="450000"/>
                                    </p:animScale>
                                    <p:animScale>
                                      <p:cBhvr>
                                        <p:cTn id="9" dur="1230" accel="100000" fill="hold">
                                          <p:stCondLst>
                                            <p:cond delay="770"/>
                                          </p:stCondLst>
                                        </p:cTn>
                                        <p:tgtEl>
                                          <p:spTgt spid="13"/>
                                        </p:tgtEl>
                                      </p:cBhvr>
                                      <p:from x="200000" y="450000"/>
                                      <p:to x="100000" y="100000"/>
                                    </p:animScale>
                                    <p:set>
                                      <p:cBhvr>
                                        <p:cTn id="10" dur="770" fill="hold"/>
                                        <p:tgtEl>
                                          <p:spTgt spid="13"/>
                                        </p:tgtEl>
                                        <p:attrNameLst>
                                          <p:attrName>ppt_x</p:attrName>
                                        </p:attrNameLst>
                                      </p:cBhvr>
                                      <p:to>
                                        <p:strVal val="(0.5)"/>
                                      </p:to>
                                    </p:set>
                                    <p:anim from="(0.5)" to="(#ppt_x)" calcmode="lin" valueType="num">
                                      <p:cBhvr>
                                        <p:cTn id="11" dur="1230" accel="100000" fill="hold">
                                          <p:stCondLst>
                                            <p:cond delay="770"/>
                                          </p:stCondLst>
                                        </p:cTn>
                                        <p:tgtEl>
                                          <p:spTgt spid="13"/>
                                        </p:tgtEl>
                                        <p:attrNameLst>
                                          <p:attrName>ppt_x</p:attrName>
                                        </p:attrNameLst>
                                      </p:cBhvr>
                                    </p:anim>
                                    <p:set>
                                      <p:cBhvr>
                                        <p:cTn id="12" dur="770" fill="hold"/>
                                        <p:tgtEl>
                                          <p:spTgt spid="13"/>
                                        </p:tgtEl>
                                        <p:attrNameLst>
                                          <p:attrName>ppt_y</p:attrName>
                                        </p:attrNameLst>
                                      </p:cBhvr>
                                      <p:to>
                                        <p:strVal val="(#ppt_y+0.4)"/>
                                      </p:to>
                                    </p:set>
                                    <p:anim from="(#ppt_y+0.4)" to="(#ppt_y)" calcmode="lin" valueType="num">
                                      <p:cBhvr>
                                        <p:cTn id="13"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8264" y="928407"/>
            <a:ext cx="7886700" cy="1325563"/>
          </a:xfrm>
        </p:spPr>
        <p:txBody>
          <a:bodyPr>
            <a:noAutofit/>
          </a:bodyPr>
          <a:lstStyle/>
          <a:p>
            <a:r>
              <a:rPr lang="tr-TR" sz="3200" b="1" dirty="0">
                <a:solidFill>
                  <a:srgbClr val="C00000"/>
                </a:solidFill>
              </a:rPr>
              <a:t>TYT PUANI İLE </a:t>
            </a:r>
            <a:r>
              <a:rPr lang="tr-TR" sz="3200" b="1" dirty="0" smtClean="0">
                <a:solidFill>
                  <a:srgbClr val="C00000"/>
                </a:solidFill>
              </a:rPr>
              <a:t>MSÜ </a:t>
            </a:r>
            <a:r>
              <a:rPr lang="tr-TR" sz="3200" b="1" dirty="0">
                <a:solidFill>
                  <a:srgbClr val="C00000"/>
                </a:solidFill>
              </a:rPr>
              <a:t>ve POLİS MESLEK </a:t>
            </a:r>
            <a:br>
              <a:rPr lang="tr-TR" sz="3200" b="1" dirty="0">
                <a:solidFill>
                  <a:srgbClr val="C00000"/>
                </a:solidFill>
              </a:rPr>
            </a:br>
            <a:r>
              <a:rPr lang="tr-TR" sz="3200" b="1" dirty="0">
                <a:solidFill>
                  <a:srgbClr val="C00000"/>
                </a:solidFill>
              </a:rPr>
              <a:t>YÜKSEKOKULU ÖN BAŞVURULARI</a:t>
            </a:r>
          </a:p>
        </p:txBody>
      </p:sp>
      <p:sp>
        <p:nvSpPr>
          <p:cNvPr id="3" name="İçerik Yer Tutucusu 2"/>
          <p:cNvSpPr>
            <a:spLocks noGrp="1"/>
          </p:cNvSpPr>
          <p:nvPr>
            <p:ph idx="1"/>
          </p:nvPr>
        </p:nvSpPr>
        <p:spPr>
          <a:xfrm>
            <a:off x="321873" y="2197553"/>
            <a:ext cx="8229600" cy="4525963"/>
          </a:xfrm>
        </p:spPr>
        <p:txBody>
          <a:bodyPr>
            <a:normAutofit lnSpcReduction="10000"/>
          </a:bodyPr>
          <a:lstStyle/>
          <a:p>
            <a:pPr>
              <a:buFont typeface="Arial" charset="0"/>
              <a:buChar char="•"/>
            </a:pPr>
            <a:r>
              <a:rPr lang="tr-TR" sz="2600" dirty="0"/>
              <a:t>Astsubay Meslek Yüksekokulu seçim aşamasında kullanılacaktır. </a:t>
            </a:r>
          </a:p>
          <a:p>
            <a:pPr>
              <a:buFont typeface="Arial" charset="0"/>
              <a:buChar char="•"/>
            </a:pPr>
            <a:endParaRPr lang="tr-TR" sz="2600" dirty="0"/>
          </a:p>
          <a:p>
            <a:pPr>
              <a:buFont typeface="Arial" charset="0"/>
              <a:buChar char="•"/>
            </a:pPr>
            <a:r>
              <a:rPr lang="tr-TR" sz="2600" b="1" dirty="0">
                <a:solidFill>
                  <a:srgbClr val="FF0000"/>
                </a:solidFill>
              </a:rPr>
              <a:t>***Subaylık ve Astsubaylık ön başvuruları için adayların  Milli Savunma üniversitesi Sınavını (MSÜ) takip etmeleri gerekmektedir. ***</a:t>
            </a:r>
          </a:p>
          <a:p>
            <a:pPr>
              <a:buFont typeface="Arial" charset="0"/>
              <a:buChar char="•"/>
            </a:pPr>
            <a:endParaRPr lang="tr-TR" sz="2400" dirty="0"/>
          </a:p>
          <a:p>
            <a:r>
              <a:rPr lang="tr-TR" sz="2600" dirty="0"/>
              <a:t> </a:t>
            </a:r>
            <a:r>
              <a:rPr lang="tr-TR" sz="2600" dirty="0" smtClean="0"/>
              <a:t>PMO için </a:t>
            </a:r>
            <a:r>
              <a:rPr lang="tr-TR" sz="2400" dirty="0" smtClean="0"/>
              <a:t>ÖSYM tarafından </a:t>
            </a:r>
            <a:r>
              <a:rPr lang="tr-TR" sz="2400" dirty="0"/>
              <a:t>yapılacak olan üniversiteye giriş sınavından istenilen puanı almış olmak, Polis Akademisi Başkanlığınca yapılan Aday Değerlendirme ve Seçme Sınavında ve ÖSYM Başkanlığı tarafından yapılacak PMYO Sınavında başarılı olmak şartları aranmaktadır.</a:t>
            </a:r>
          </a:p>
        </p:txBody>
      </p:sp>
      <p:sp>
        <p:nvSpPr>
          <p:cNvPr id="6" name="Rectangle 5">
            <a:extLst>
              <a:ext uri="{FF2B5EF4-FFF2-40B4-BE49-F238E27FC236}">
                <a16:creationId xmlns:a16="http://schemas.microsoft.com/office/drawing/2014/main" xmlns="" id="{EE552DDE-4448-46A6-A719-E28F59D765E8}"/>
              </a:ext>
            </a:extLst>
          </p:cNvPr>
          <p:cNvSpPr/>
          <p:nvPr/>
        </p:nvSpPr>
        <p:spPr>
          <a:xfrm>
            <a:off x="272038" y="526290"/>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PUAN ORANLARI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7" name="Group 3">
            <a:extLst>
              <a:ext uri="{FF2B5EF4-FFF2-40B4-BE49-F238E27FC236}">
                <a16:creationId xmlns:a16="http://schemas.microsoft.com/office/drawing/2014/main" xmlns="" id="{0D02BC23-406D-4308-AC28-C1377D18EEF4}"/>
              </a:ext>
            </a:extLst>
          </p:cNvPr>
          <p:cNvGrpSpPr/>
          <p:nvPr/>
        </p:nvGrpSpPr>
        <p:grpSpPr>
          <a:xfrm>
            <a:off x="0" y="-12319"/>
            <a:ext cx="9144000" cy="1077218"/>
            <a:chOff x="-218536" y="-1046798"/>
            <a:chExt cx="12192000" cy="1436291"/>
          </a:xfrm>
        </p:grpSpPr>
        <p:sp>
          <p:nvSpPr>
            <p:cNvPr id="8" name="TextBox 4">
              <a:extLst>
                <a:ext uri="{FF2B5EF4-FFF2-40B4-BE49-F238E27FC236}">
                  <a16:creationId xmlns:a16="http://schemas.microsoft.com/office/drawing/2014/main" xmlns="" id="{59ECDAE5-746C-4FC8-8767-76B4D11AF0E8}"/>
                </a:ext>
              </a:extLst>
            </p:cNvPr>
            <p:cNvSpPr txBox="1"/>
            <p:nvPr/>
          </p:nvSpPr>
          <p:spPr>
            <a:xfrm>
              <a:off x="-218536" y="-1046798"/>
              <a:ext cx="12192000" cy="143629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Arial Black" pitchFamily="34" charset="0"/>
                </a:rPr>
                <a:t>TYT</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9" name="Rectangle 5">
              <a:extLst>
                <a:ext uri="{FF2B5EF4-FFF2-40B4-BE49-F238E27FC236}">
                  <a16:creationId xmlns:a16="http://schemas.microsoft.com/office/drawing/2014/main" xmlns="" id="{A41A16B8-481C-4461-B278-2921B0C51142}"/>
                </a:ext>
              </a:extLst>
            </p:cNvPr>
            <p:cNvSpPr/>
            <p:nvPr/>
          </p:nvSpPr>
          <p:spPr>
            <a:xfrm>
              <a:off x="324617" y="-345078"/>
              <a:ext cx="10944665" cy="615553"/>
            </a:xfrm>
            <a:prstGeom prst="rect">
              <a:avLst/>
            </a:prstGeom>
          </p:spPr>
          <p:txBody>
            <a:bodyPr wrap="square">
              <a:spAutoFit/>
            </a:bodyPr>
            <a:lstStyle/>
            <a:p>
              <a:pPr algn="ct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2531188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Polis Meslek Yüksekokulları </a:t>
            </a:r>
            <a:endParaRPr lang="tr-TR" dirty="0">
              <a:solidFill>
                <a:srgbClr val="FF0000"/>
              </a:solidFill>
            </a:endParaRPr>
          </a:p>
        </p:txBody>
      </p:sp>
      <p:sp>
        <p:nvSpPr>
          <p:cNvPr id="3" name="İçerik Yer Tutucusu 2"/>
          <p:cNvSpPr>
            <a:spLocks noGrp="1"/>
          </p:cNvSpPr>
          <p:nvPr>
            <p:ph idx="1"/>
          </p:nvPr>
        </p:nvSpPr>
        <p:spPr/>
        <p:txBody>
          <a:bodyPr/>
          <a:lstStyle/>
          <a:p>
            <a:r>
              <a:rPr lang="tr-TR" dirty="0">
                <a:solidFill>
                  <a:srgbClr val="002060"/>
                </a:solidFill>
              </a:rPr>
              <a:t>Polis Meslek Yüksekokulları, lise ve </a:t>
            </a:r>
            <a:r>
              <a:rPr lang="tr-TR">
                <a:solidFill>
                  <a:srgbClr val="002060"/>
                </a:solidFill>
              </a:rPr>
              <a:t>dengi </a:t>
            </a:r>
            <a:r>
              <a:rPr lang="tr-TR" smtClean="0">
                <a:solidFill>
                  <a:srgbClr val="002060"/>
                </a:solidFill>
              </a:rPr>
              <a:t>okullardan </a:t>
            </a:r>
            <a:r>
              <a:rPr lang="tr-TR" dirty="0">
                <a:solidFill>
                  <a:srgbClr val="002060"/>
                </a:solidFill>
              </a:rPr>
              <a:t>mezun olan öğrencilerin girebileceği 2 yıllık ön lisans eğitimi veren Polis Akademisi bünyesine bağlı eğitim kurumu olarak bilinir. PMYO’ dan mezun olan öğrenciler Emniyet Teşkilatının çeşitli kadrolarına polis adayı olarak atanırlar. </a:t>
            </a:r>
            <a:endParaRPr lang="tr-TR" dirty="0" smtClean="0">
              <a:solidFill>
                <a:srgbClr val="002060"/>
              </a:solidFill>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pPr/>
              <a:t>11</a:t>
            </a:fld>
            <a:endParaRPr lang="en-US"/>
          </a:p>
        </p:txBody>
      </p:sp>
    </p:spTree>
    <p:extLst>
      <p:ext uri="{BB962C8B-B14F-4D97-AF65-F5344CB8AC3E}">
        <p14:creationId xmlns:p14="http://schemas.microsoft.com/office/powerpoint/2010/main" val="158018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BAŞVURULAR NASIL YAPILACAK</a:t>
            </a:r>
            <a:endParaRPr lang="tr-TR" b="1" dirty="0">
              <a:solidFill>
                <a:srgbClr val="FF0000"/>
              </a:solidFill>
            </a:endParaRPr>
          </a:p>
        </p:txBody>
      </p:sp>
      <p:sp>
        <p:nvSpPr>
          <p:cNvPr id="3" name="İçerik Yer Tutucusu 2"/>
          <p:cNvSpPr>
            <a:spLocks noGrp="1"/>
          </p:cNvSpPr>
          <p:nvPr>
            <p:ph idx="1"/>
          </p:nvPr>
        </p:nvSpPr>
        <p:spPr/>
        <p:txBody>
          <a:bodyPr/>
          <a:lstStyle/>
          <a:p>
            <a:pPr marL="0" indent="0">
              <a:buNone/>
            </a:pPr>
            <a:r>
              <a:rPr lang="tr-TR" b="1" dirty="0">
                <a:solidFill>
                  <a:srgbClr val="002060"/>
                </a:solidFill>
              </a:rPr>
              <a:t>www.pa.edu.tr </a:t>
            </a:r>
            <a:r>
              <a:rPr lang="tr-TR" dirty="0">
                <a:solidFill>
                  <a:srgbClr val="002060"/>
                </a:solidFill>
              </a:rPr>
              <a:t>adresi üzerinden adayın e-Devlet şifresi ile giriş yapmak suretiyle ve ilgili alanların aday tarafından gerekli bilgileri </a:t>
            </a:r>
            <a:r>
              <a:rPr lang="tr-TR" dirty="0" smtClean="0">
                <a:solidFill>
                  <a:srgbClr val="002060"/>
                </a:solidFill>
              </a:rPr>
              <a:t>doldurmasıyla yapılacak.</a:t>
            </a:r>
            <a:endParaRPr lang="tr-TR" dirty="0">
              <a:solidFill>
                <a:srgbClr val="002060"/>
              </a:solidFill>
            </a:endParaRP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12</a:t>
            </a:fld>
            <a:endParaRPr lang="en-US"/>
          </a:p>
        </p:txBody>
      </p:sp>
    </p:spTree>
    <p:extLst>
      <p:ext uri="{BB962C8B-B14F-4D97-AF65-F5344CB8AC3E}">
        <p14:creationId xmlns:p14="http://schemas.microsoft.com/office/powerpoint/2010/main" val="361466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SINAV ESASLARI </a:t>
            </a:r>
            <a:r>
              <a:rPr lang="tr-TR" b="1" dirty="0"/>
              <a:t/>
            </a:r>
            <a:br>
              <a:rPr lang="tr-TR" b="1" dirty="0"/>
            </a:br>
            <a:endParaRPr lang="tr-TR" b="1" dirty="0"/>
          </a:p>
        </p:txBody>
      </p:sp>
      <p:sp>
        <p:nvSpPr>
          <p:cNvPr id="3" name="İçerik Yer Tutucusu 2"/>
          <p:cNvSpPr>
            <a:spLocks noGrp="1"/>
          </p:cNvSpPr>
          <p:nvPr>
            <p:ph idx="1"/>
          </p:nvPr>
        </p:nvSpPr>
        <p:spPr/>
        <p:txBody>
          <a:bodyPr>
            <a:normAutofit/>
          </a:bodyPr>
          <a:lstStyle/>
          <a:p>
            <a:r>
              <a:rPr lang="tr-TR" dirty="0">
                <a:solidFill>
                  <a:srgbClr val="002060"/>
                </a:solidFill>
              </a:rPr>
              <a:t>Adaylar PMYO sınavlarına girmeden önce ön sağlık komisyonu tarafından ön sağlık kontrolünden geçirilir. Sınavlar ve değerlendirme; Fiziksel Yeterlilik Sınavı ve Mülakat Sınavı olmak üzere iki aşamada yapılır. İnternet üzerinden ilan edilen yer ve tarihte adayların şahsen başvuruları (evrak teslimi) ön sağlık kontrolü, fiziksel yeterlilik sınavı ve mülakat sınavı yapılacaktır. </a:t>
            </a:r>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13</a:t>
            </a:fld>
            <a:endParaRPr lang="en-US"/>
          </a:p>
        </p:txBody>
      </p:sp>
    </p:spTree>
    <p:extLst>
      <p:ext uri="{BB962C8B-B14F-4D97-AF65-F5344CB8AC3E}">
        <p14:creationId xmlns:p14="http://schemas.microsoft.com/office/powerpoint/2010/main" val="203618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POLİS MYO ‘LARI</a:t>
            </a:r>
            <a:r>
              <a:rPr lang="tr-TR" dirty="0"/>
              <a:t/>
            </a:r>
            <a:br>
              <a:rPr lang="tr-TR" dirty="0"/>
            </a:b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solidFill>
                  <a:srgbClr val="002060"/>
                </a:solidFill>
              </a:rPr>
              <a:t>İstanbul </a:t>
            </a:r>
            <a:r>
              <a:rPr lang="tr-TR" dirty="0">
                <a:solidFill>
                  <a:srgbClr val="002060"/>
                </a:solidFill>
              </a:rPr>
              <a:t>Adile Sadullah Mermerci Polis Meslek Yüksekokulu</a:t>
            </a:r>
          </a:p>
          <a:p>
            <a:endParaRPr lang="tr-TR" dirty="0">
              <a:solidFill>
                <a:srgbClr val="002060"/>
              </a:solidFill>
            </a:endParaRPr>
          </a:p>
          <a:p>
            <a:r>
              <a:rPr lang="tr-TR" dirty="0">
                <a:solidFill>
                  <a:srgbClr val="002060"/>
                </a:solidFill>
              </a:rPr>
              <a:t>Kastamonu  Polis Meslek Yüksekokulu</a:t>
            </a:r>
          </a:p>
          <a:p>
            <a:endParaRPr lang="tr-TR" dirty="0">
              <a:solidFill>
                <a:srgbClr val="002060"/>
              </a:solidFill>
            </a:endParaRPr>
          </a:p>
          <a:p>
            <a:r>
              <a:rPr lang="tr-TR" dirty="0">
                <a:solidFill>
                  <a:srgbClr val="002060"/>
                </a:solidFill>
              </a:rPr>
              <a:t>Kırıkkale  Polis Meslek Yüksekokulu</a:t>
            </a:r>
          </a:p>
          <a:p>
            <a:endParaRPr lang="tr-TR" dirty="0">
              <a:solidFill>
                <a:srgbClr val="002060"/>
              </a:solidFill>
            </a:endParaRPr>
          </a:p>
          <a:p>
            <a:r>
              <a:rPr lang="tr-TR" dirty="0" smtClean="0">
                <a:solidFill>
                  <a:srgbClr val="002060"/>
                </a:solidFill>
              </a:rPr>
              <a:t>İzmir Rüştü </a:t>
            </a:r>
            <a:r>
              <a:rPr lang="tr-TR" dirty="0">
                <a:solidFill>
                  <a:srgbClr val="002060"/>
                </a:solidFill>
              </a:rPr>
              <a:t>Ünsal  Polis Meslek Yüksekokulu</a:t>
            </a:r>
          </a:p>
          <a:p>
            <a:endParaRPr lang="tr-TR" dirty="0">
              <a:solidFill>
                <a:srgbClr val="002060"/>
              </a:solidFill>
            </a:endParaRPr>
          </a:p>
          <a:p>
            <a:r>
              <a:rPr lang="tr-TR" dirty="0">
                <a:solidFill>
                  <a:srgbClr val="002060"/>
                </a:solidFill>
              </a:rPr>
              <a:t>Samsun 19 Mayıs Polis Meslek Yüksekokulu</a:t>
            </a:r>
          </a:p>
          <a:p>
            <a:endParaRPr lang="tr-TR" dirty="0">
              <a:solidFill>
                <a:srgbClr val="002060"/>
              </a:solidFill>
            </a:endParaRPr>
          </a:p>
          <a:p>
            <a:r>
              <a:rPr lang="tr-TR" dirty="0">
                <a:solidFill>
                  <a:srgbClr val="002060"/>
                </a:solidFill>
              </a:rPr>
              <a:t>Kırşehir Polis Meslek  Yüksekokulu</a:t>
            </a:r>
          </a:p>
          <a:p>
            <a:endParaRPr lang="tr-TR" dirty="0">
              <a:solidFill>
                <a:srgbClr val="002060"/>
              </a:solidFill>
            </a:endParaRPr>
          </a:p>
          <a:p>
            <a:r>
              <a:rPr lang="tr-TR" dirty="0">
                <a:solidFill>
                  <a:srgbClr val="002060"/>
                </a:solidFill>
              </a:rPr>
              <a:t>Sivas Polis Meslek  Yüksekokulu</a:t>
            </a:r>
          </a:p>
          <a:p>
            <a:endParaRPr lang="tr-TR" dirty="0"/>
          </a:p>
          <a:p>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14</a:t>
            </a:fld>
            <a:endParaRPr lang="en-US"/>
          </a:p>
        </p:txBody>
      </p:sp>
    </p:spTree>
    <p:extLst>
      <p:ext uri="{BB962C8B-B14F-4D97-AF65-F5344CB8AC3E}">
        <p14:creationId xmlns:p14="http://schemas.microsoft.com/office/powerpoint/2010/main" val="356988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Lisans(Fakülte):</a:t>
            </a:r>
            <a:r>
              <a:rPr lang="tr-TR" dirty="0">
                <a:solidFill>
                  <a:srgbClr val="C00000"/>
                </a:solidFill>
              </a:rPr>
              <a:t> </a:t>
            </a:r>
          </a:p>
        </p:txBody>
      </p:sp>
      <p:sp>
        <p:nvSpPr>
          <p:cNvPr id="3" name="İçerik Yer Tutucusu 2"/>
          <p:cNvSpPr>
            <a:spLocks noGrp="1"/>
          </p:cNvSpPr>
          <p:nvPr>
            <p:ph idx="1"/>
          </p:nvPr>
        </p:nvSpPr>
        <p:spPr/>
        <p:txBody>
          <a:bodyPr/>
          <a:lstStyle/>
          <a:p>
            <a:r>
              <a:rPr lang="tr-TR" dirty="0">
                <a:solidFill>
                  <a:srgbClr val="C00000"/>
                </a:solidFill>
              </a:rPr>
              <a:t>Ortaöğretime </a:t>
            </a:r>
            <a:r>
              <a:rPr lang="tr-TR">
                <a:solidFill>
                  <a:srgbClr val="C00000"/>
                </a:solidFill>
              </a:rPr>
              <a:t>dayalı </a:t>
            </a:r>
            <a:r>
              <a:rPr lang="tr-TR" smtClean="0">
                <a:solidFill>
                  <a:srgbClr val="C00000"/>
                </a:solidFill>
              </a:rPr>
              <a:t>en az </a:t>
            </a:r>
            <a:r>
              <a:rPr lang="tr-TR" dirty="0" smtClean="0">
                <a:solidFill>
                  <a:srgbClr val="C00000"/>
                </a:solidFill>
              </a:rPr>
              <a:t>4 </a:t>
            </a:r>
            <a:r>
              <a:rPr lang="tr-TR" dirty="0" err="1" smtClean="0">
                <a:solidFill>
                  <a:srgbClr val="C00000"/>
                </a:solidFill>
              </a:rPr>
              <a:t>yılllık</a:t>
            </a:r>
            <a:r>
              <a:rPr lang="tr-TR" dirty="0" smtClean="0">
                <a:solidFill>
                  <a:srgbClr val="C00000"/>
                </a:solidFill>
              </a:rPr>
              <a:t> </a:t>
            </a:r>
            <a:r>
              <a:rPr lang="tr-TR" dirty="0">
                <a:solidFill>
                  <a:srgbClr val="C00000"/>
                </a:solidFill>
              </a:rPr>
              <a:t>programı kapsayan bir yükseköğretimdir. Lisans düzeyinde örgün, açık ve dışarıdan (ekstern) eğitim </a:t>
            </a:r>
            <a:r>
              <a:rPr lang="tr-TR" dirty="0" smtClean="0">
                <a:solidFill>
                  <a:srgbClr val="C00000"/>
                </a:solidFill>
              </a:rPr>
              <a:t>verilmektedir</a:t>
            </a:r>
            <a:r>
              <a:rPr lang="tr-TR" dirty="0">
                <a:solidFill>
                  <a:srgbClr val="C00000"/>
                </a:solidFill>
              </a:rPr>
              <a:t>.</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15</a:t>
            </a:fld>
            <a:endParaRPr lang="en-US"/>
          </a:p>
        </p:txBody>
      </p:sp>
    </p:spTree>
    <p:extLst>
      <p:ext uri="{BB962C8B-B14F-4D97-AF65-F5344CB8AC3E}">
        <p14:creationId xmlns:p14="http://schemas.microsoft.com/office/powerpoint/2010/main" val="201725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4" name="3 İçerik Yer Tutucusu" descr="yks-soru-sayilari.jpg"/>
          <p:cNvPicPr>
            <a:picLocks noGrp="1" noChangeAspect="1"/>
          </p:cNvPicPr>
          <p:nvPr>
            <p:ph idx="1"/>
          </p:nvPr>
        </p:nvPicPr>
        <p:blipFill>
          <a:blip r:embed="rId2" cstate="print"/>
          <a:stretch>
            <a:fillRect/>
          </a:stretch>
        </p:blipFill>
        <p:spPr>
          <a:xfrm>
            <a:off x="3774711" y="905654"/>
            <a:ext cx="5214910" cy="5797969"/>
          </a:xfrm>
        </p:spPr>
      </p:pic>
      <p:sp>
        <p:nvSpPr>
          <p:cNvPr id="5" name="TextBox 4"/>
          <p:cNvSpPr txBox="1"/>
          <p:nvPr/>
        </p:nvSpPr>
        <p:spPr>
          <a:xfrm>
            <a:off x="-166254" y="-71254"/>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Iı</a:t>
            </a: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oturum</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a:off x="290966" y="445781"/>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Oval"/>
          <p:cNvSpPr/>
          <p:nvPr/>
        </p:nvSpPr>
        <p:spPr>
          <a:xfrm>
            <a:off x="249380" y="1167124"/>
            <a:ext cx="1745676" cy="16354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Soru Sayısı</a:t>
            </a:r>
          </a:p>
        </p:txBody>
      </p:sp>
      <p:sp>
        <p:nvSpPr>
          <p:cNvPr id="9" name="8 Oval"/>
          <p:cNvSpPr/>
          <p:nvPr/>
        </p:nvSpPr>
        <p:spPr>
          <a:xfrm>
            <a:off x="1969324" y="4035631"/>
            <a:ext cx="1308266" cy="133201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180</a:t>
            </a:r>
          </a:p>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Dk</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pic>
        <p:nvPicPr>
          <p:cNvPr id="10" name="9 Resim" descr="forum_eylemce_clock_82.png"/>
          <p:cNvPicPr>
            <a:picLocks noChangeAspect="1"/>
          </p:cNvPicPr>
          <p:nvPr/>
        </p:nvPicPr>
        <p:blipFill>
          <a:blip r:embed="rId3" cstate="print"/>
          <a:stretch>
            <a:fillRect/>
          </a:stretch>
        </p:blipFill>
        <p:spPr>
          <a:xfrm>
            <a:off x="293819" y="3813262"/>
            <a:ext cx="1760612" cy="1772508"/>
          </a:xfrm>
          <a:prstGeom prst="rect">
            <a:avLst/>
          </a:prstGeom>
        </p:spPr>
      </p:pic>
      <p:sp>
        <p:nvSpPr>
          <p:cNvPr id="11" name="10 Oval"/>
          <p:cNvSpPr/>
          <p:nvPr/>
        </p:nvSpPr>
        <p:spPr>
          <a:xfrm>
            <a:off x="1983181" y="1520041"/>
            <a:ext cx="1306286" cy="12469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dirty="0"/>
              <a:t>160</a:t>
            </a:r>
          </a:p>
        </p:txBody>
      </p:sp>
      <p:sp>
        <p:nvSpPr>
          <p:cNvPr id="12" name="11 Altbilgi Yer Tutucusu"/>
          <p:cNvSpPr>
            <a:spLocks noGrp="1"/>
          </p:cNvSpPr>
          <p:nvPr>
            <p:ph type="ftr" sz="quarter" idx="11"/>
          </p:nvPr>
        </p:nvSpPr>
        <p:spPr>
          <a:xfrm>
            <a:off x="636624" y="6335086"/>
            <a:ext cx="3086100" cy="365125"/>
          </a:xfrm>
        </p:spPr>
        <p:txBody>
          <a:bodyPr/>
          <a:lstStyle/>
          <a:p>
            <a:r>
              <a:rPr lang="en-US" b="1" dirty="0"/>
              <a:t>www.rehberlikservisim.com</a:t>
            </a:r>
          </a:p>
        </p:txBody>
      </p:sp>
      <p:sp>
        <p:nvSpPr>
          <p:cNvPr id="13" name="12 Slayt Numarası Yer Tutucusu"/>
          <p:cNvSpPr>
            <a:spLocks noGrp="1"/>
          </p:cNvSpPr>
          <p:nvPr>
            <p:ph type="sldNum" sz="quarter" idx="12"/>
          </p:nvPr>
        </p:nvSpPr>
        <p:spPr>
          <a:xfrm>
            <a:off x="0" y="6356350"/>
            <a:ext cx="606056" cy="365125"/>
          </a:xfrm>
        </p:spPr>
        <p:txBody>
          <a:bodyPr/>
          <a:lstStyle/>
          <a:p>
            <a:fld id="{2F0443AE-4F20-4B40-B91B-135E9B6A23DD}"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64" y="2845190"/>
            <a:ext cx="228600" cy="2286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464" y="3771186"/>
            <a:ext cx="228600" cy="228600"/>
          </a:xfrm>
          <a:prstGeom prst="rect">
            <a:avLst/>
          </a:prstGeom>
        </p:spPr>
      </p:pic>
      <p:sp>
        <p:nvSpPr>
          <p:cNvPr id="15" name="TextBox 14"/>
          <p:cNvSpPr txBox="1"/>
          <p:nvPr/>
        </p:nvSpPr>
        <p:spPr>
          <a:xfrm>
            <a:off x="1764576" y="2714322"/>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7" name="TextBox 16"/>
          <p:cNvSpPr txBox="1"/>
          <p:nvPr/>
        </p:nvSpPr>
        <p:spPr>
          <a:xfrm>
            <a:off x="1764574" y="3629890"/>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9" name="TextBox 18"/>
          <p:cNvSpPr txBox="1"/>
          <p:nvPr/>
        </p:nvSpPr>
        <p:spPr>
          <a:xfrm>
            <a:off x="1764573" y="4545458"/>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grpSp>
        <p:nvGrpSpPr>
          <p:cNvPr id="21" name="Group 3"/>
          <p:cNvGrpSpPr/>
          <p:nvPr/>
        </p:nvGrpSpPr>
        <p:grpSpPr>
          <a:xfrm>
            <a:off x="-163902" y="14116"/>
            <a:ext cx="9144000" cy="1077218"/>
            <a:chOff x="-218536" y="-1183706"/>
            <a:chExt cx="12192000" cy="1436291"/>
          </a:xfrm>
        </p:grpSpPr>
        <p:sp>
          <p:nvSpPr>
            <p:cNvPr id="22" name="TextBox 4"/>
            <p:cNvSpPr txBox="1"/>
            <p:nvPr/>
          </p:nvSpPr>
          <p:spPr>
            <a:xfrm>
              <a:off x="-218536" y="-1183706"/>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PUAN HESAPLAMA</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3"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25"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959" y="5242549"/>
            <a:ext cx="228600" cy="228600"/>
          </a:xfrm>
          <a:prstGeom prst="rect">
            <a:avLst/>
          </a:prstGeom>
        </p:spPr>
      </p:pic>
      <p:graphicFrame>
        <p:nvGraphicFramePr>
          <p:cNvPr id="24" name="23 Grafik"/>
          <p:cNvGraphicFramePr/>
          <p:nvPr>
            <p:extLst>
              <p:ext uri="{D42A27DB-BD31-4B8C-83A1-F6EECF244321}">
                <p14:modId xmlns:p14="http://schemas.microsoft.com/office/powerpoint/2010/main" val="3440573045"/>
              </p:ext>
            </p:extLst>
          </p:nvPr>
        </p:nvGraphicFramePr>
        <p:xfrm>
          <a:off x="655608" y="1310812"/>
          <a:ext cx="8126083" cy="4923610"/>
        </p:xfrm>
        <a:graphic>
          <a:graphicData uri="http://schemas.openxmlformats.org/drawingml/2006/chart">
            <c:chart xmlns:c="http://schemas.openxmlformats.org/drawingml/2006/chart" xmlns:r="http://schemas.openxmlformats.org/officeDocument/2006/relationships" r:id="rId5"/>
          </a:graphicData>
        </a:graphic>
      </p:graphicFrame>
      <p:sp>
        <p:nvSpPr>
          <p:cNvPr id="14" name="13 Slayt Numarası Yer Tutucusu"/>
          <p:cNvSpPr>
            <a:spLocks noGrp="1"/>
          </p:cNvSpPr>
          <p:nvPr>
            <p:ph type="sldNum" sz="quarter" idx="12"/>
          </p:nvPr>
        </p:nvSpPr>
        <p:spPr/>
        <p:txBody>
          <a:bodyPr/>
          <a:lstStyle/>
          <a:p>
            <a:fld id="{2F0443AE-4F20-4B40-B91B-135E9B6A23DD}" type="slidenum">
              <a:rPr lang="en-US" smtClean="0"/>
              <a:pPr/>
              <a:t>17</a:t>
            </a:fld>
            <a:endParaRPr lang="en-US"/>
          </a:p>
        </p:txBody>
      </p:sp>
    </p:spTree>
    <p:extLst>
      <p:ext uri="{BB962C8B-B14F-4D97-AF65-F5344CB8AC3E}">
        <p14:creationId xmlns:p14="http://schemas.microsoft.com/office/powerpoint/2010/main" val="3075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043" y="4523357"/>
            <a:ext cx="228600" cy="2286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82" y="2035041"/>
            <a:ext cx="4380677" cy="3558326"/>
          </a:xfrm>
          <a:prstGeom prst="rect">
            <a:avLst/>
          </a:prstGeom>
        </p:spPr>
      </p:pic>
      <p:sp>
        <p:nvSpPr>
          <p:cNvPr id="24" name="Rectangle 23"/>
          <p:cNvSpPr/>
          <p:nvPr/>
        </p:nvSpPr>
        <p:spPr>
          <a:xfrm>
            <a:off x="297767" y="2165817"/>
            <a:ext cx="4191000" cy="235754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25 Slayt Numarası Yer Tutucusu"/>
          <p:cNvSpPr>
            <a:spLocks noGrp="1"/>
          </p:cNvSpPr>
          <p:nvPr>
            <p:ph type="sldNum" sz="quarter" idx="12"/>
          </p:nvPr>
        </p:nvSpPr>
        <p:spPr/>
        <p:txBody>
          <a:bodyPr/>
          <a:lstStyle/>
          <a:p>
            <a:fld id="{2F0443AE-4F20-4B40-B91B-135E9B6A23DD}" type="slidenum">
              <a:rPr lang="en-US" smtClean="0"/>
              <a:pPr/>
              <a:t>18</a:t>
            </a:fld>
            <a:endParaRPr lang="en-US"/>
          </a:p>
        </p:txBody>
      </p:sp>
      <p:sp>
        <p:nvSpPr>
          <p:cNvPr id="28" name="27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9"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OYP PUANI NASIL HESAPLANIR?</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pic>
        <p:nvPicPr>
          <p:cNvPr id="1026" name="Picture 2"/>
          <p:cNvPicPr>
            <a:picLocks noChangeAspect="1" noChangeArrowheads="1"/>
          </p:cNvPicPr>
          <p:nvPr/>
        </p:nvPicPr>
        <p:blipFill>
          <a:blip r:embed="rId5" cstate="print"/>
          <a:srcRect/>
          <a:stretch>
            <a:fillRect/>
          </a:stretch>
        </p:blipFill>
        <p:spPr bwMode="auto">
          <a:xfrm>
            <a:off x="4688958" y="2073349"/>
            <a:ext cx="4316819" cy="2775098"/>
          </a:xfrm>
          <a:prstGeom prst="rect">
            <a:avLst/>
          </a:prstGeom>
          <a:noFill/>
          <a:ln w="9525">
            <a:noFill/>
            <a:miter lim="800000"/>
            <a:headEnd/>
            <a:tailEnd/>
          </a:ln>
        </p:spPr>
      </p:pic>
    </p:spTree>
    <p:extLst>
      <p:ext uri="{BB962C8B-B14F-4D97-AF65-F5344CB8AC3E}">
        <p14:creationId xmlns:p14="http://schemas.microsoft.com/office/powerpoint/2010/main" val="21507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5084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SAYISAL</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smtClean="0">
                <a:ln w="0"/>
                <a:solidFill>
                  <a:schemeClr val="accent1"/>
                </a:solidFill>
                <a:effectLst>
                  <a:outerShdw blurRad="38100" dist="25400" dir="5400000" algn="ctr" rotWithShape="0">
                    <a:srgbClr val="6E747A">
                      <a:alpha val="43000"/>
                    </a:srgbClr>
                  </a:outerShdw>
                </a:effectLst>
                <a:ea typeface="Roboto Bk" pitchFamily="2" charset="0"/>
              </a:rPr>
              <a:t>SAYISAL </a:t>
            </a:r>
            <a:r>
              <a:rPr lang="tr-TR" sz="4000" dirty="0">
                <a:ln w="0"/>
                <a:solidFill>
                  <a:schemeClr val="accent1"/>
                </a:solidFill>
                <a:effectLst>
                  <a:outerShdw blurRad="38100" dist="25400" dir="5400000" algn="ctr" rotWithShape="0">
                    <a:srgbClr val="6E747A">
                      <a:alpha val="43000"/>
                    </a:srgbClr>
                  </a:outerShdw>
                </a:effectLst>
                <a:ea typeface="Roboto Bk" pitchFamily="2" charset="0"/>
              </a:rPr>
              <a:t>PUANA GÖRE </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r>
              <a:rPr lang="en-US" b="1" dirty="0">
                <a:solidFill>
                  <a:schemeClr val="tx1">
                    <a:lumMod val="75000"/>
                    <a:lumOff val="25000"/>
                  </a:schemeClr>
                </a:solidFill>
              </a:rPr>
              <a:t>www.rehberlikservisim.com</a:t>
            </a: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19</a:t>
            </a:fld>
            <a:endParaRPr lang="en-US"/>
          </a:p>
        </p:txBody>
      </p:sp>
      <p:graphicFrame>
        <p:nvGraphicFramePr>
          <p:cNvPr id="14" name="13 Tablo"/>
          <p:cNvGraphicFramePr>
            <a:graphicFrameLocks noGrp="1"/>
          </p:cNvGraphicFramePr>
          <p:nvPr/>
        </p:nvGraphicFramePr>
        <p:xfrm>
          <a:off x="3193312" y="1099288"/>
          <a:ext cx="5397796" cy="5486400"/>
        </p:xfrm>
        <a:graphic>
          <a:graphicData uri="http://schemas.openxmlformats.org/drawingml/2006/table">
            <a:tbl>
              <a:tblPr firstRow="1" bandRow="1">
                <a:tableStyleId>{BDBED569-4797-4DF1-A0F4-6AAB3CD982D8}</a:tableStyleId>
              </a:tblPr>
              <a:tblGrid>
                <a:gridCol w="5397796">
                  <a:extLst>
                    <a:ext uri="{9D8B030D-6E8A-4147-A177-3AD203B41FA5}">
                      <a16:colId xmlns:a16="http://schemas.microsoft.com/office/drawing/2014/main" xmlns="" val="20000"/>
                    </a:ext>
                  </a:extLst>
                </a:gridCol>
              </a:tblGrid>
              <a:tr h="356269">
                <a:tc>
                  <a:txBody>
                    <a:bodyPr/>
                    <a:lstStyle/>
                    <a:p>
                      <a:r>
                        <a:rPr lang="tr-TR" dirty="0"/>
                        <a:t>Tıp</a:t>
                      </a:r>
                    </a:p>
                  </a:txBody>
                  <a:tcPr/>
                </a:tc>
                <a:extLst>
                  <a:ext uri="{0D108BD9-81ED-4DB2-BD59-A6C34878D82A}">
                    <a16:rowId xmlns:a16="http://schemas.microsoft.com/office/drawing/2014/main" xmlns="" val="10000"/>
                  </a:ext>
                </a:extLst>
              </a:tr>
              <a:tr h="356269">
                <a:tc>
                  <a:txBody>
                    <a:bodyPr/>
                    <a:lstStyle/>
                    <a:p>
                      <a:r>
                        <a:rPr lang="tr-TR" dirty="0"/>
                        <a:t>Beslenme ve Diyetetik</a:t>
                      </a:r>
                    </a:p>
                  </a:txBody>
                  <a:tcPr/>
                </a:tc>
                <a:extLst>
                  <a:ext uri="{0D108BD9-81ED-4DB2-BD59-A6C34878D82A}">
                    <a16:rowId xmlns:a16="http://schemas.microsoft.com/office/drawing/2014/main" xmlns="" val="10001"/>
                  </a:ext>
                </a:extLst>
              </a:tr>
              <a:tr h="356269">
                <a:tc>
                  <a:txBody>
                    <a:bodyPr/>
                    <a:lstStyle/>
                    <a:p>
                      <a:r>
                        <a:rPr lang="tr-TR" dirty="0"/>
                        <a:t>Bilgisayar ve Yazılım Mühendisliği</a:t>
                      </a:r>
                    </a:p>
                  </a:txBody>
                  <a:tcPr/>
                </a:tc>
                <a:extLst>
                  <a:ext uri="{0D108BD9-81ED-4DB2-BD59-A6C34878D82A}">
                    <a16:rowId xmlns:a16="http://schemas.microsoft.com/office/drawing/2014/main" xmlns="" val="10002"/>
                  </a:ext>
                </a:extLst>
              </a:tr>
              <a:tr h="356269">
                <a:tc>
                  <a:txBody>
                    <a:bodyPr/>
                    <a:lstStyle/>
                    <a:p>
                      <a:r>
                        <a:rPr lang="tr-TR" dirty="0"/>
                        <a:t>Dil ve Konuşma Terapisi</a:t>
                      </a:r>
                    </a:p>
                  </a:txBody>
                  <a:tcPr/>
                </a:tc>
                <a:extLst>
                  <a:ext uri="{0D108BD9-81ED-4DB2-BD59-A6C34878D82A}">
                    <a16:rowId xmlns:a16="http://schemas.microsoft.com/office/drawing/2014/main" xmlns="" val="10003"/>
                  </a:ext>
                </a:extLst>
              </a:tr>
              <a:tr h="356269">
                <a:tc>
                  <a:txBody>
                    <a:bodyPr/>
                    <a:lstStyle/>
                    <a:p>
                      <a:r>
                        <a:rPr lang="tr-TR" dirty="0"/>
                        <a:t>Dijital Oyun Tasarımı </a:t>
                      </a:r>
                    </a:p>
                  </a:txBody>
                  <a:tcPr/>
                </a:tc>
                <a:extLst>
                  <a:ext uri="{0D108BD9-81ED-4DB2-BD59-A6C34878D82A}">
                    <a16:rowId xmlns:a16="http://schemas.microsoft.com/office/drawing/2014/main" xmlns="" val="10004"/>
                  </a:ext>
                </a:extLst>
              </a:tr>
              <a:tr h="356269">
                <a:tc>
                  <a:txBody>
                    <a:bodyPr/>
                    <a:lstStyle/>
                    <a:p>
                      <a:r>
                        <a:rPr lang="tr-TR" dirty="0"/>
                        <a:t>Diş Hekimliği</a:t>
                      </a:r>
                    </a:p>
                  </a:txBody>
                  <a:tcPr/>
                </a:tc>
                <a:extLst>
                  <a:ext uri="{0D108BD9-81ED-4DB2-BD59-A6C34878D82A}">
                    <a16:rowId xmlns:a16="http://schemas.microsoft.com/office/drawing/2014/main" xmlns="" val="10005"/>
                  </a:ext>
                </a:extLst>
              </a:tr>
              <a:tr h="356269">
                <a:tc>
                  <a:txBody>
                    <a:bodyPr/>
                    <a:lstStyle/>
                    <a:p>
                      <a:r>
                        <a:rPr lang="tr-TR" dirty="0"/>
                        <a:t>Eczacılık</a:t>
                      </a:r>
                    </a:p>
                  </a:txBody>
                  <a:tcPr/>
                </a:tc>
                <a:extLst>
                  <a:ext uri="{0D108BD9-81ED-4DB2-BD59-A6C34878D82A}">
                    <a16:rowId xmlns:a16="http://schemas.microsoft.com/office/drawing/2014/main" xmlns="" val="10006"/>
                  </a:ext>
                </a:extLst>
              </a:tr>
              <a:tr h="356269">
                <a:tc>
                  <a:txBody>
                    <a:bodyPr/>
                    <a:lstStyle/>
                    <a:p>
                      <a:r>
                        <a:rPr lang="tr-TR" dirty="0" err="1"/>
                        <a:t>Ergoterapi</a:t>
                      </a:r>
                      <a:r>
                        <a:rPr lang="tr-TR" dirty="0"/>
                        <a:t> (Fakülte, Yüksek kul)</a:t>
                      </a:r>
                    </a:p>
                  </a:txBody>
                  <a:tcPr/>
                </a:tc>
                <a:extLst>
                  <a:ext uri="{0D108BD9-81ED-4DB2-BD59-A6C34878D82A}">
                    <a16:rowId xmlns:a16="http://schemas.microsoft.com/office/drawing/2014/main" xmlns="" val="10007"/>
                  </a:ext>
                </a:extLst>
              </a:tr>
              <a:tr h="356269">
                <a:tc>
                  <a:txBody>
                    <a:bodyPr/>
                    <a:lstStyle/>
                    <a:p>
                      <a:r>
                        <a:rPr lang="tr-TR" dirty="0"/>
                        <a:t>Fizyoterapi ve Rehabilitasyon (Fakülte-Yüksek Okul) </a:t>
                      </a:r>
                    </a:p>
                  </a:txBody>
                  <a:tcPr/>
                </a:tc>
                <a:extLst>
                  <a:ext uri="{0D108BD9-81ED-4DB2-BD59-A6C34878D82A}">
                    <a16:rowId xmlns:a16="http://schemas.microsoft.com/office/drawing/2014/main" xmlns="" val="10008"/>
                  </a:ext>
                </a:extLst>
              </a:tr>
              <a:tr h="356269">
                <a:tc>
                  <a:txBody>
                    <a:bodyPr/>
                    <a:lstStyle/>
                    <a:p>
                      <a:r>
                        <a:rPr lang="tr-TR" dirty="0"/>
                        <a:t>Genetik ve </a:t>
                      </a:r>
                      <a:r>
                        <a:rPr lang="tr-TR" dirty="0" err="1"/>
                        <a:t>Biyomühendislik</a:t>
                      </a:r>
                      <a:endParaRPr lang="tr-TR" dirty="0"/>
                    </a:p>
                  </a:txBody>
                  <a:tcPr/>
                </a:tc>
                <a:extLst>
                  <a:ext uri="{0D108BD9-81ED-4DB2-BD59-A6C34878D82A}">
                    <a16:rowId xmlns:a16="http://schemas.microsoft.com/office/drawing/2014/main" xmlns="" val="10009"/>
                  </a:ext>
                </a:extLst>
              </a:tr>
              <a:tr h="356269">
                <a:tc>
                  <a:txBody>
                    <a:bodyPr/>
                    <a:lstStyle/>
                    <a:p>
                      <a:r>
                        <a:rPr lang="tr-TR" dirty="0"/>
                        <a:t>Hemşirelik (Fakülte) </a:t>
                      </a:r>
                    </a:p>
                  </a:txBody>
                  <a:tcPr/>
                </a:tc>
                <a:extLst>
                  <a:ext uri="{0D108BD9-81ED-4DB2-BD59-A6C34878D82A}">
                    <a16:rowId xmlns:a16="http://schemas.microsoft.com/office/drawing/2014/main" xmlns="" val="10010"/>
                  </a:ext>
                </a:extLst>
              </a:tr>
              <a:tr h="356269">
                <a:tc>
                  <a:txBody>
                    <a:bodyPr/>
                    <a:lstStyle/>
                    <a:p>
                      <a:r>
                        <a:rPr lang="tr-TR" dirty="0"/>
                        <a:t>İç Mimarlık</a:t>
                      </a:r>
                    </a:p>
                  </a:txBody>
                  <a:tcPr/>
                </a:tc>
                <a:extLst>
                  <a:ext uri="{0D108BD9-81ED-4DB2-BD59-A6C34878D82A}">
                    <a16:rowId xmlns:a16="http://schemas.microsoft.com/office/drawing/2014/main" xmlns="" val="10011"/>
                  </a:ext>
                </a:extLst>
              </a:tr>
              <a:tr h="356269">
                <a:tc>
                  <a:txBody>
                    <a:bodyPr/>
                    <a:lstStyle/>
                    <a:p>
                      <a:r>
                        <a:rPr lang="tr-TR" dirty="0"/>
                        <a:t>Kentsel Tasarım ve Peyzaj Mimarlığı</a:t>
                      </a:r>
                    </a:p>
                  </a:txBody>
                  <a:tcPr/>
                </a:tc>
                <a:extLst>
                  <a:ext uri="{0D108BD9-81ED-4DB2-BD59-A6C34878D82A}">
                    <a16:rowId xmlns:a16="http://schemas.microsoft.com/office/drawing/2014/main" xmlns="" val="10012"/>
                  </a:ext>
                </a:extLst>
              </a:tr>
              <a:tr h="356269">
                <a:tc>
                  <a:txBody>
                    <a:bodyPr/>
                    <a:lstStyle/>
                    <a:p>
                      <a:r>
                        <a:rPr lang="tr-TR" dirty="0"/>
                        <a:t>Mimarlık</a:t>
                      </a:r>
                    </a:p>
                  </a:txBody>
                  <a:tcPr/>
                </a:tc>
                <a:extLst>
                  <a:ext uri="{0D108BD9-81ED-4DB2-BD59-A6C34878D82A}">
                    <a16:rowId xmlns:a16="http://schemas.microsoft.com/office/drawing/2014/main" xmlns="" val="10013"/>
                  </a:ext>
                </a:extLst>
              </a:tr>
              <a:tr h="356269">
                <a:tc>
                  <a:txBody>
                    <a:bodyPr/>
                    <a:lstStyle/>
                    <a:p>
                      <a:r>
                        <a:rPr lang="tr-TR" dirty="0"/>
                        <a:t>Moleküler Biyoloji ve Genetik</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YÜKSEKÖĞRETİM</a:t>
            </a:r>
            <a:endParaRPr lang="tr-TR" b="1" dirty="0">
              <a:solidFill>
                <a:srgbClr val="FF0000"/>
              </a:solidFill>
            </a:endParaRPr>
          </a:p>
        </p:txBody>
      </p:sp>
      <p:sp>
        <p:nvSpPr>
          <p:cNvPr id="3" name="İçerik Yer Tutucusu 2"/>
          <p:cNvSpPr>
            <a:spLocks noGrp="1"/>
          </p:cNvSpPr>
          <p:nvPr>
            <p:ph idx="1"/>
          </p:nvPr>
        </p:nvSpPr>
        <p:spPr/>
        <p:txBody>
          <a:bodyPr/>
          <a:lstStyle/>
          <a:p>
            <a:r>
              <a:rPr lang="tr-TR" dirty="0">
                <a:solidFill>
                  <a:srgbClr val="002060"/>
                </a:solidFill>
              </a:rPr>
              <a:t>Ortaöğretime dayalı </a:t>
            </a:r>
            <a:r>
              <a:rPr lang="tr-TR" dirty="0" smtClean="0">
                <a:solidFill>
                  <a:srgbClr val="002060"/>
                </a:solidFill>
              </a:rPr>
              <a:t>iki ve </a:t>
            </a:r>
            <a:r>
              <a:rPr lang="tr-TR" dirty="0">
                <a:solidFill>
                  <a:srgbClr val="002060"/>
                </a:solidFill>
              </a:rPr>
              <a:t>en az dört </a:t>
            </a:r>
            <a:r>
              <a:rPr lang="tr-TR" dirty="0" smtClean="0">
                <a:solidFill>
                  <a:srgbClr val="002060"/>
                </a:solidFill>
              </a:rPr>
              <a:t> </a:t>
            </a:r>
            <a:r>
              <a:rPr lang="tr-TR" dirty="0">
                <a:solidFill>
                  <a:srgbClr val="002060"/>
                </a:solidFill>
              </a:rPr>
              <a:t>yılı kapsayan her kademedeki eğitim-öğretimin tümüdür. Yükseköğretimde </a:t>
            </a:r>
            <a:r>
              <a:rPr lang="tr-TR" dirty="0" err="1">
                <a:solidFill>
                  <a:srgbClr val="002060"/>
                </a:solidFill>
              </a:rPr>
              <a:t>önlisans</a:t>
            </a:r>
            <a:r>
              <a:rPr lang="tr-TR" dirty="0">
                <a:solidFill>
                  <a:srgbClr val="002060"/>
                </a:solidFill>
              </a:rPr>
              <a:t>, lisans ve lisansüstü düzeylerde eğitim yapılmaktadır.</a:t>
            </a: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2</a:t>
            </a:fld>
            <a:endParaRPr lang="en-US"/>
          </a:p>
        </p:txBody>
      </p:sp>
    </p:spTree>
    <p:extLst>
      <p:ext uri="{BB962C8B-B14F-4D97-AF65-F5344CB8AC3E}">
        <p14:creationId xmlns:p14="http://schemas.microsoft.com/office/powerpoint/2010/main" val="213177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EŞİT AĞIRLIK</a:t>
            </a:r>
            <a:r>
              <a:rPr lang="tr-T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159489"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EŞİT AĞIRLIK PUANINA GÖRE</a:t>
            </a:r>
          </a:p>
          <a:p>
            <a:pPr algn="ctr"/>
            <a:endParaRPr lang="en-US" sz="2400" dirty="0">
              <a:ln w="0"/>
              <a:solidFill>
                <a:schemeClr val="accent1"/>
              </a:solidFill>
              <a:effectLst>
                <a:outerShdw blurRad="38100" dist="25400" dir="5400000" algn="ctr" rotWithShape="0">
                  <a:srgbClr val="6E747A">
                    <a:alpha val="43000"/>
                  </a:srgbClr>
                </a:outerShdw>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endParaRPr lang="en-US" b="1" dirty="0">
              <a:solidFill>
                <a:schemeClr val="tx1">
                  <a:lumMod val="75000"/>
                  <a:lumOff val="25000"/>
                </a:schemeClr>
              </a:solidFill>
            </a:endParaRP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20</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{ED083AE6-46FA-4A59-8FB0-9F97EB10719F}</a:tableStyleId>
              </a:tblPr>
              <a:tblGrid>
                <a:gridCol w="4983125">
                  <a:extLst>
                    <a:ext uri="{9D8B030D-6E8A-4147-A177-3AD203B41FA5}">
                      <a16:colId xmlns:a16="http://schemas.microsoft.com/office/drawing/2014/main" xmlns="" val="20000"/>
                    </a:ext>
                  </a:extLst>
                </a:gridCol>
              </a:tblGrid>
              <a:tr h="354143">
                <a:tc>
                  <a:txBody>
                    <a:bodyPr/>
                    <a:lstStyle/>
                    <a:p>
                      <a:r>
                        <a:rPr lang="tr-TR" b="0" dirty="0"/>
                        <a:t>Hukuk </a:t>
                      </a:r>
                    </a:p>
                  </a:txBody>
                  <a:tcPr/>
                </a:tc>
                <a:extLst>
                  <a:ext uri="{0D108BD9-81ED-4DB2-BD59-A6C34878D82A}">
                    <a16:rowId xmlns:a16="http://schemas.microsoft.com/office/drawing/2014/main" xmlns="" val="10000"/>
                  </a:ext>
                </a:extLst>
              </a:tr>
              <a:tr h="354143">
                <a:tc>
                  <a:txBody>
                    <a:bodyPr/>
                    <a:lstStyle/>
                    <a:p>
                      <a:r>
                        <a:rPr lang="tr-TR" dirty="0"/>
                        <a:t>Çocuk Gelişimi </a:t>
                      </a:r>
                    </a:p>
                  </a:txBody>
                  <a:tcPr/>
                </a:tc>
                <a:extLst>
                  <a:ext uri="{0D108BD9-81ED-4DB2-BD59-A6C34878D82A}">
                    <a16:rowId xmlns:a16="http://schemas.microsoft.com/office/drawing/2014/main" xmlns="" val="10001"/>
                  </a:ext>
                </a:extLst>
              </a:tr>
              <a:tr h="354143">
                <a:tc>
                  <a:txBody>
                    <a:bodyPr/>
                    <a:lstStyle/>
                    <a:p>
                      <a:r>
                        <a:rPr lang="tr-TR" dirty="0"/>
                        <a:t>Sosyal Hizmet </a:t>
                      </a:r>
                    </a:p>
                  </a:txBody>
                  <a:tcPr/>
                </a:tc>
                <a:extLst>
                  <a:ext uri="{0D108BD9-81ED-4DB2-BD59-A6C34878D82A}">
                    <a16:rowId xmlns:a16="http://schemas.microsoft.com/office/drawing/2014/main" xmlns="" val="10002"/>
                  </a:ext>
                </a:extLst>
              </a:tr>
              <a:tr h="354143">
                <a:tc>
                  <a:txBody>
                    <a:bodyPr/>
                    <a:lstStyle/>
                    <a:p>
                      <a:r>
                        <a:rPr lang="tr-TR" dirty="0"/>
                        <a:t>Grafik Tasarım</a:t>
                      </a:r>
                    </a:p>
                  </a:txBody>
                  <a:tcPr/>
                </a:tc>
                <a:extLst>
                  <a:ext uri="{0D108BD9-81ED-4DB2-BD59-A6C34878D82A}">
                    <a16:rowId xmlns:a16="http://schemas.microsoft.com/office/drawing/2014/main" xmlns="" val="10003"/>
                  </a:ext>
                </a:extLst>
              </a:tr>
              <a:tr h="354143">
                <a:tc>
                  <a:txBody>
                    <a:bodyPr/>
                    <a:lstStyle/>
                    <a:p>
                      <a:r>
                        <a:rPr lang="tr-TR" dirty="0"/>
                        <a:t>Siyaset Bilimi ve Kamu Yönetimi</a:t>
                      </a:r>
                    </a:p>
                  </a:txBody>
                  <a:tcPr/>
                </a:tc>
                <a:extLst>
                  <a:ext uri="{0D108BD9-81ED-4DB2-BD59-A6C34878D82A}">
                    <a16:rowId xmlns:a16="http://schemas.microsoft.com/office/drawing/2014/main" xmlns="" val="10004"/>
                  </a:ext>
                </a:extLst>
              </a:tr>
              <a:tr h="354143">
                <a:tc>
                  <a:txBody>
                    <a:bodyPr/>
                    <a:lstStyle/>
                    <a:p>
                      <a:r>
                        <a:rPr lang="tr-TR" dirty="0"/>
                        <a:t>İç Mimarlık ve Çevre Tasarımı</a:t>
                      </a:r>
                    </a:p>
                  </a:txBody>
                  <a:tcPr/>
                </a:tc>
                <a:extLst>
                  <a:ext uri="{0D108BD9-81ED-4DB2-BD59-A6C34878D82A}">
                    <a16:rowId xmlns:a16="http://schemas.microsoft.com/office/drawing/2014/main" xmlns="" val="10005"/>
                  </a:ext>
                </a:extLst>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Bankacılık </a:t>
                      </a:r>
                    </a:p>
                  </a:txBody>
                  <a:tcPr/>
                </a:tc>
                <a:extLst>
                  <a:ext uri="{0D108BD9-81ED-4DB2-BD59-A6C34878D82A}">
                    <a16:rowId xmlns:a16="http://schemas.microsoft.com/office/drawing/2014/main" xmlns="" val="10006"/>
                  </a:ext>
                </a:extLst>
              </a:tr>
              <a:tr h="354143">
                <a:tc>
                  <a:txBody>
                    <a:bodyPr/>
                    <a:lstStyle/>
                    <a:p>
                      <a:r>
                        <a:rPr lang="tr-TR" dirty="0"/>
                        <a:t>İktisadi ve İdari Bilimler Programları </a:t>
                      </a:r>
                    </a:p>
                  </a:txBody>
                  <a:tcPr/>
                </a:tc>
                <a:extLst>
                  <a:ext uri="{0D108BD9-81ED-4DB2-BD59-A6C34878D82A}">
                    <a16:rowId xmlns:a16="http://schemas.microsoft.com/office/drawing/2014/main" xmlns="" val="10007"/>
                  </a:ext>
                </a:extLst>
              </a:tr>
              <a:tr h="354143">
                <a:tc>
                  <a:txBody>
                    <a:bodyPr/>
                    <a:lstStyle/>
                    <a:p>
                      <a:r>
                        <a:rPr lang="tr-TR" dirty="0"/>
                        <a:t>İşletme</a:t>
                      </a:r>
                    </a:p>
                  </a:txBody>
                  <a:tcPr/>
                </a:tc>
                <a:extLst>
                  <a:ext uri="{0D108BD9-81ED-4DB2-BD59-A6C34878D82A}">
                    <a16:rowId xmlns:a16="http://schemas.microsoft.com/office/drawing/2014/main" xmlns="" val="10008"/>
                  </a:ext>
                </a:extLst>
              </a:tr>
              <a:tr h="354143">
                <a:tc>
                  <a:txBody>
                    <a:bodyPr/>
                    <a:lstStyle/>
                    <a:p>
                      <a:r>
                        <a:rPr lang="tr-TR" dirty="0"/>
                        <a:t>Kamu Yönetimi</a:t>
                      </a:r>
                    </a:p>
                  </a:txBody>
                  <a:tcPr/>
                </a:tc>
                <a:extLst>
                  <a:ext uri="{0D108BD9-81ED-4DB2-BD59-A6C34878D82A}">
                    <a16:rowId xmlns:a16="http://schemas.microsoft.com/office/drawing/2014/main" xmlns="" val="10009"/>
                  </a:ext>
                </a:extLst>
              </a:tr>
              <a:tr h="354143">
                <a:tc>
                  <a:txBody>
                    <a:bodyPr/>
                    <a:lstStyle/>
                    <a:p>
                      <a:r>
                        <a:rPr lang="tr-TR" dirty="0"/>
                        <a:t>Uluslararası İlişkiler</a:t>
                      </a:r>
                    </a:p>
                  </a:txBody>
                  <a:tcPr/>
                </a:tc>
                <a:extLst>
                  <a:ext uri="{0D108BD9-81ED-4DB2-BD59-A6C34878D82A}">
                    <a16:rowId xmlns:a16="http://schemas.microsoft.com/office/drawing/2014/main" xmlns="" val="10010"/>
                  </a:ext>
                </a:extLst>
              </a:tr>
              <a:tr h="354143">
                <a:tc>
                  <a:txBody>
                    <a:bodyPr/>
                    <a:lstStyle/>
                    <a:p>
                      <a:r>
                        <a:rPr lang="tr-TR" dirty="0"/>
                        <a:t>Moda Tasarımı</a:t>
                      </a:r>
                    </a:p>
                  </a:txBody>
                  <a:tcPr/>
                </a:tc>
                <a:extLst>
                  <a:ext uri="{0D108BD9-81ED-4DB2-BD59-A6C34878D82A}">
                    <a16:rowId xmlns:a16="http://schemas.microsoft.com/office/drawing/2014/main" xmlns="" val="10011"/>
                  </a:ext>
                </a:extLst>
              </a:tr>
              <a:tr h="354143">
                <a:tc>
                  <a:txBody>
                    <a:bodyPr/>
                    <a:lstStyle/>
                    <a:p>
                      <a:r>
                        <a:rPr lang="tr-TR" dirty="0"/>
                        <a:t>Psikoloji</a:t>
                      </a:r>
                    </a:p>
                  </a:txBody>
                  <a:tcPr/>
                </a:tc>
                <a:extLst>
                  <a:ext uri="{0D108BD9-81ED-4DB2-BD59-A6C34878D82A}">
                    <a16:rowId xmlns:a16="http://schemas.microsoft.com/office/drawing/2014/main" xmlns="" val="10012"/>
                  </a:ext>
                </a:extLst>
              </a:tr>
              <a:tr h="354143">
                <a:tc>
                  <a:txBody>
                    <a:bodyPr/>
                    <a:lstStyle/>
                    <a:p>
                      <a:r>
                        <a:rPr lang="tr-TR" dirty="0"/>
                        <a:t>Rehberlik ve Psikolojik Danışmanlık</a:t>
                      </a:r>
                    </a:p>
                  </a:txBody>
                  <a:tcPr/>
                </a:tc>
                <a:extLst>
                  <a:ext uri="{0D108BD9-81ED-4DB2-BD59-A6C34878D82A}">
                    <a16:rowId xmlns:a16="http://schemas.microsoft.com/office/drawing/2014/main" xmlns="" val="10013"/>
                  </a:ext>
                </a:extLst>
              </a:tr>
              <a:tr h="354143">
                <a:tc>
                  <a:txBody>
                    <a:bodyPr/>
                    <a:lstStyle/>
                    <a:p>
                      <a:r>
                        <a:rPr lang="tr-TR" dirty="0"/>
                        <a:t>Sınıf Öğretmenliği </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SÖZEL</a:t>
            </a:r>
          </a:p>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SÖZEL PUANINA GÖRE</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endParaRPr lang="en-US" b="1" dirty="0">
              <a:solidFill>
                <a:schemeClr val="tx1">
                  <a:lumMod val="75000"/>
                  <a:lumOff val="25000"/>
                </a:schemeClr>
              </a:solidFill>
            </a:endParaRP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21</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{BC89EF96-8CEA-46FF-86C4-4CE0E7609802}</a:tableStyleId>
              </a:tblPr>
              <a:tblGrid>
                <a:gridCol w="4983125">
                  <a:extLst>
                    <a:ext uri="{9D8B030D-6E8A-4147-A177-3AD203B41FA5}">
                      <a16:colId xmlns:a16="http://schemas.microsoft.com/office/drawing/2014/main" xmlns="" val="20000"/>
                    </a:ext>
                  </a:extLst>
                </a:gridCol>
              </a:tblGrid>
              <a:tr h="354143">
                <a:tc>
                  <a:txBody>
                    <a:bodyPr/>
                    <a:lstStyle/>
                    <a:p>
                      <a:r>
                        <a:rPr lang="tr-TR" b="0" dirty="0"/>
                        <a:t>Animasyon ve Oyun Tasarımı</a:t>
                      </a:r>
                    </a:p>
                  </a:txBody>
                  <a:tcPr/>
                </a:tc>
                <a:extLst>
                  <a:ext uri="{0D108BD9-81ED-4DB2-BD59-A6C34878D82A}">
                    <a16:rowId xmlns:a16="http://schemas.microsoft.com/office/drawing/2014/main" xmlns="" val="10000"/>
                  </a:ext>
                </a:extLst>
              </a:tr>
              <a:tr h="354143">
                <a:tc>
                  <a:txBody>
                    <a:bodyPr/>
                    <a:lstStyle/>
                    <a:p>
                      <a:r>
                        <a:rPr lang="tr-TR" dirty="0"/>
                        <a:t>Çizgi Film ve Animasyon </a:t>
                      </a:r>
                    </a:p>
                  </a:txBody>
                  <a:tcPr/>
                </a:tc>
                <a:extLst>
                  <a:ext uri="{0D108BD9-81ED-4DB2-BD59-A6C34878D82A}">
                    <a16:rowId xmlns:a16="http://schemas.microsoft.com/office/drawing/2014/main" xmlns="" val="10001"/>
                  </a:ext>
                </a:extLst>
              </a:tr>
              <a:tr h="354143">
                <a:tc>
                  <a:txBody>
                    <a:bodyPr/>
                    <a:lstStyle/>
                    <a:p>
                      <a:r>
                        <a:rPr lang="tr-TR" dirty="0"/>
                        <a:t>Halkla İlişkiler</a:t>
                      </a:r>
                    </a:p>
                  </a:txBody>
                  <a:tcPr/>
                </a:tc>
                <a:extLst>
                  <a:ext uri="{0D108BD9-81ED-4DB2-BD59-A6C34878D82A}">
                    <a16:rowId xmlns:a16="http://schemas.microsoft.com/office/drawing/2014/main" xmlns="" val="10002"/>
                  </a:ext>
                </a:extLst>
              </a:tr>
              <a:tr h="354143">
                <a:tc>
                  <a:txBody>
                    <a:bodyPr/>
                    <a:lstStyle/>
                    <a:p>
                      <a:r>
                        <a:rPr lang="tr-TR" dirty="0"/>
                        <a:t>İlahiyat </a:t>
                      </a:r>
                    </a:p>
                  </a:txBody>
                  <a:tcPr/>
                </a:tc>
                <a:extLst>
                  <a:ext uri="{0D108BD9-81ED-4DB2-BD59-A6C34878D82A}">
                    <a16:rowId xmlns:a16="http://schemas.microsoft.com/office/drawing/2014/main" xmlns="" val="10003"/>
                  </a:ext>
                </a:extLst>
              </a:tr>
              <a:tr h="354143">
                <a:tc>
                  <a:txBody>
                    <a:bodyPr/>
                    <a:lstStyle/>
                    <a:p>
                      <a:r>
                        <a:rPr lang="tr-TR" dirty="0"/>
                        <a:t>Okul Öncesi Öğretmenliği</a:t>
                      </a:r>
                    </a:p>
                  </a:txBody>
                  <a:tcPr/>
                </a:tc>
                <a:extLst>
                  <a:ext uri="{0D108BD9-81ED-4DB2-BD59-A6C34878D82A}">
                    <a16:rowId xmlns:a16="http://schemas.microsoft.com/office/drawing/2014/main" xmlns="" val="10004"/>
                  </a:ext>
                </a:extLst>
              </a:tr>
              <a:tr h="354143">
                <a:tc>
                  <a:txBody>
                    <a:bodyPr/>
                    <a:lstStyle/>
                    <a:p>
                      <a:r>
                        <a:rPr lang="tr-TR" dirty="0"/>
                        <a:t>Özel Eğitim Öğretmenliği</a:t>
                      </a:r>
                    </a:p>
                  </a:txBody>
                  <a:tcPr/>
                </a:tc>
                <a:extLst>
                  <a:ext uri="{0D108BD9-81ED-4DB2-BD59-A6C34878D82A}">
                    <a16:rowId xmlns:a16="http://schemas.microsoft.com/office/drawing/2014/main" xmlns="" val="10005"/>
                  </a:ext>
                </a:extLst>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Radyo, Televizyon ve Sinema </a:t>
                      </a:r>
                    </a:p>
                  </a:txBody>
                  <a:tcPr/>
                </a:tc>
                <a:extLst>
                  <a:ext uri="{0D108BD9-81ED-4DB2-BD59-A6C34878D82A}">
                    <a16:rowId xmlns:a16="http://schemas.microsoft.com/office/drawing/2014/main" xmlns="" val="10006"/>
                  </a:ext>
                </a:extLst>
              </a:tr>
              <a:tr h="354143">
                <a:tc>
                  <a:txBody>
                    <a:bodyPr/>
                    <a:lstStyle/>
                    <a:p>
                      <a:r>
                        <a:rPr lang="tr-TR" dirty="0"/>
                        <a:t>Rekreasyon Yönetimi </a:t>
                      </a:r>
                    </a:p>
                  </a:txBody>
                  <a:tcPr/>
                </a:tc>
                <a:extLst>
                  <a:ext uri="{0D108BD9-81ED-4DB2-BD59-A6C34878D82A}">
                    <a16:rowId xmlns:a16="http://schemas.microsoft.com/office/drawing/2014/main" xmlns="" val="10007"/>
                  </a:ext>
                </a:extLst>
              </a:tr>
              <a:tr h="354143">
                <a:tc>
                  <a:txBody>
                    <a:bodyPr/>
                    <a:lstStyle/>
                    <a:p>
                      <a:r>
                        <a:rPr lang="tr-TR" dirty="0"/>
                        <a:t>Sinema ve Televizyon</a:t>
                      </a:r>
                    </a:p>
                  </a:txBody>
                  <a:tcPr/>
                </a:tc>
                <a:extLst>
                  <a:ext uri="{0D108BD9-81ED-4DB2-BD59-A6C34878D82A}">
                    <a16:rowId xmlns:a16="http://schemas.microsoft.com/office/drawing/2014/main" xmlns="" val="10008"/>
                  </a:ext>
                </a:extLst>
              </a:tr>
              <a:tr h="354143">
                <a:tc>
                  <a:txBody>
                    <a:bodyPr/>
                    <a:lstStyle/>
                    <a:p>
                      <a:r>
                        <a:rPr lang="tr-TR" dirty="0"/>
                        <a:t>Sosyal Bilgiler Öğretmenliği </a:t>
                      </a:r>
                    </a:p>
                  </a:txBody>
                  <a:tcPr/>
                </a:tc>
                <a:extLst>
                  <a:ext uri="{0D108BD9-81ED-4DB2-BD59-A6C34878D82A}">
                    <a16:rowId xmlns:a16="http://schemas.microsoft.com/office/drawing/2014/main" xmlns="" val="10009"/>
                  </a:ext>
                </a:extLst>
              </a:tr>
              <a:tr h="354143">
                <a:tc>
                  <a:txBody>
                    <a:bodyPr/>
                    <a:lstStyle/>
                    <a:p>
                      <a:r>
                        <a:rPr lang="tr-TR" dirty="0"/>
                        <a:t>Türkçe Öğretmenliği</a:t>
                      </a:r>
                    </a:p>
                  </a:txBody>
                  <a:tcPr/>
                </a:tc>
                <a:extLst>
                  <a:ext uri="{0D108BD9-81ED-4DB2-BD59-A6C34878D82A}">
                    <a16:rowId xmlns:a16="http://schemas.microsoft.com/office/drawing/2014/main" xmlns="" val="10010"/>
                  </a:ext>
                </a:extLst>
              </a:tr>
              <a:tr h="354143">
                <a:tc>
                  <a:txBody>
                    <a:bodyPr/>
                    <a:lstStyle/>
                    <a:p>
                      <a:r>
                        <a:rPr lang="tr-TR" dirty="0"/>
                        <a:t>Tarih Öğretmenliği</a:t>
                      </a:r>
                    </a:p>
                  </a:txBody>
                  <a:tcPr/>
                </a:tc>
                <a:extLst>
                  <a:ext uri="{0D108BD9-81ED-4DB2-BD59-A6C34878D82A}">
                    <a16:rowId xmlns:a16="http://schemas.microsoft.com/office/drawing/2014/main" xmlns="" val="10011"/>
                  </a:ext>
                </a:extLst>
              </a:tr>
              <a:tr h="354143">
                <a:tc>
                  <a:txBody>
                    <a:bodyPr/>
                    <a:lstStyle/>
                    <a:p>
                      <a:r>
                        <a:rPr lang="tr-TR" dirty="0"/>
                        <a:t>Medya ve İletişim </a:t>
                      </a:r>
                    </a:p>
                  </a:txBody>
                  <a:tcPr/>
                </a:tc>
                <a:extLst>
                  <a:ext uri="{0D108BD9-81ED-4DB2-BD59-A6C34878D82A}">
                    <a16:rowId xmlns:a16="http://schemas.microsoft.com/office/drawing/2014/main" xmlns="" val="10012"/>
                  </a:ext>
                </a:extLst>
              </a:tr>
              <a:tr h="354143">
                <a:tc>
                  <a:txBody>
                    <a:bodyPr/>
                    <a:lstStyle/>
                    <a:p>
                      <a:r>
                        <a:rPr lang="tr-TR" dirty="0"/>
                        <a:t>İslam ve Din Bilimleri</a:t>
                      </a:r>
                    </a:p>
                  </a:txBody>
                  <a:tcPr/>
                </a:tc>
                <a:extLst>
                  <a:ext uri="{0D108BD9-81ED-4DB2-BD59-A6C34878D82A}">
                    <a16:rowId xmlns:a16="http://schemas.microsoft.com/office/drawing/2014/main" xmlns="" val="10013"/>
                  </a:ext>
                </a:extLst>
              </a:tr>
              <a:tr h="354143">
                <a:tc>
                  <a:txBody>
                    <a:bodyPr/>
                    <a:lstStyle/>
                    <a:p>
                      <a:r>
                        <a:rPr lang="tr-TR" dirty="0"/>
                        <a:t>Gastronomi ve Mutfak Sanatları</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38 Grup"/>
          <p:cNvGrpSpPr/>
          <p:nvPr/>
        </p:nvGrpSpPr>
        <p:grpSpPr>
          <a:xfrm>
            <a:off x="3725967" y="0"/>
            <a:ext cx="2288287" cy="3303692"/>
            <a:chOff x="3725967" y="0"/>
            <a:chExt cx="2288287" cy="3303692"/>
          </a:xfrm>
        </p:grpSpPr>
        <p:sp>
          <p:nvSpPr>
            <p:cNvPr id="16" name="Oval 15"/>
            <p:cNvSpPr/>
            <p:nvPr/>
          </p:nvSpPr>
          <p:spPr>
            <a:xfrm>
              <a:off x="3725967" y="0"/>
              <a:ext cx="2288285" cy="2331720"/>
            </a:xfrm>
            <a:prstGeom prst="ellipse">
              <a:avLst/>
            </a:prstGeom>
            <a:blipFill>
              <a:blip r:embed="rId2"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3" name="Rectangle 12"/>
            <p:cNvSpPr/>
            <p:nvPr/>
          </p:nvSpPr>
          <p:spPr>
            <a:xfrm>
              <a:off x="3725968" y="2283077"/>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p>
            <a:p>
              <a:pPr algn="ctr"/>
              <a:endParaRPr lang="tr-TR" sz="1350" dirty="0"/>
            </a:p>
          </p:txBody>
        </p:sp>
        <p:sp>
          <p:nvSpPr>
            <p:cNvPr id="15" name="TextBox 14"/>
            <p:cNvSpPr txBox="1"/>
            <p:nvPr/>
          </p:nvSpPr>
          <p:spPr>
            <a:xfrm>
              <a:off x="3784484" y="2380362"/>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HUKUK</a:t>
              </a:r>
            </a:p>
            <a:p>
              <a:pPr algn="ctr"/>
              <a:r>
                <a:rPr lang="tr-TR" dirty="0">
                  <a:solidFill>
                    <a:schemeClr val="bg1"/>
                  </a:solidFill>
                  <a:latin typeface="Arial Black" pitchFamily="34" charset="0"/>
                </a:rPr>
                <a:t>Eşit Ağırlık</a:t>
              </a:r>
            </a:p>
            <a:p>
              <a:pPr algn="ctr"/>
              <a:r>
                <a:rPr lang="tr-TR" dirty="0" smtClean="0">
                  <a:solidFill>
                    <a:schemeClr val="bg1"/>
                  </a:solidFill>
                  <a:latin typeface="Arial Black" pitchFamily="34" charset="0"/>
                </a:rPr>
                <a:t>125 </a:t>
              </a:r>
              <a:r>
                <a:rPr lang="tr-TR" dirty="0">
                  <a:solidFill>
                    <a:schemeClr val="bg1"/>
                  </a:solidFill>
                  <a:latin typeface="Arial Black" pitchFamily="34" charset="0"/>
                </a:rPr>
                <a:t>bin</a:t>
              </a:r>
              <a:endParaRPr lang="en-US" dirty="0">
                <a:solidFill>
                  <a:schemeClr val="bg1"/>
                </a:solidFill>
                <a:latin typeface="Arial Black" pitchFamily="34" charset="0"/>
              </a:endParaRPr>
            </a:p>
          </p:txBody>
        </p:sp>
      </p:grpSp>
      <p:sp>
        <p:nvSpPr>
          <p:cNvPr id="27" name="26 Altbilgi Yer Tutucusu"/>
          <p:cNvSpPr>
            <a:spLocks noGrp="1"/>
          </p:cNvSpPr>
          <p:nvPr>
            <p:ph type="ftr" sz="quarter" idx="11"/>
          </p:nvPr>
        </p:nvSpPr>
        <p:spPr>
          <a:xfrm>
            <a:off x="275117" y="0"/>
            <a:ext cx="3086100" cy="365125"/>
          </a:xfrm>
        </p:spPr>
        <p:txBody>
          <a:bodyPr/>
          <a:lstStyle/>
          <a:p>
            <a:r>
              <a:rPr lang="en-US" b="1" dirty="0">
                <a:solidFill>
                  <a:schemeClr val="tx1">
                    <a:lumMod val="75000"/>
                    <a:lumOff val="25000"/>
                  </a:schemeClr>
                </a:solidFill>
              </a:rPr>
              <a:t>www.rehberlikservisim.com</a:t>
            </a:r>
          </a:p>
        </p:txBody>
      </p:sp>
      <p:sp>
        <p:nvSpPr>
          <p:cNvPr id="28" name="27 Slayt Numarası Yer Tutucusu"/>
          <p:cNvSpPr>
            <a:spLocks noGrp="1"/>
          </p:cNvSpPr>
          <p:nvPr>
            <p:ph type="sldNum" sz="quarter" idx="12"/>
          </p:nvPr>
        </p:nvSpPr>
        <p:spPr/>
        <p:txBody>
          <a:bodyPr/>
          <a:lstStyle/>
          <a:p>
            <a:fld id="{2F0443AE-4F20-4B40-B91B-135E9B6A23DD}" type="slidenum">
              <a:rPr lang="en-US" smtClean="0"/>
              <a:pPr/>
              <a:t>22</a:t>
            </a:fld>
            <a:endParaRPr lang="en-US"/>
          </a:p>
        </p:txBody>
      </p:sp>
      <p:sp>
        <p:nvSpPr>
          <p:cNvPr id="34" name="33 Yuvarlatılmış Dikdörtgen"/>
          <p:cNvSpPr/>
          <p:nvPr/>
        </p:nvSpPr>
        <p:spPr>
          <a:xfrm>
            <a:off x="308342" y="1580530"/>
            <a:ext cx="3019647" cy="303027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3600" dirty="0">
                <a:ln w="18415" cmpd="sng">
                  <a:solidFill>
                    <a:srgbClr val="FFFFFF"/>
                  </a:solidFill>
                  <a:prstDash val="solid"/>
                </a:ln>
                <a:solidFill>
                  <a:schemeClr val="bg1"/>
                </a:solidFill>
                <a:effectLst>
                  <a:outerShdw blurRad="63500" dir="3600000" algn="tl" rotWithShape="0">
                    <a:srgbClr val="000000">
                      <a:alpha val="70000"/>
                    </a:srgbClr>
                  </a:outerShdw>
                </a:effectLst>
              </a:rPr>
              <a:t>Bazı Bölümler İçin Uygulanan Sıralama</a:t>
            </a:r>
          </a:p>
          <a:p>
            <a:pPr algn="ctr"/>
            <a:r>
              <a:rPr lang="tr-TR" sz="3600" dirty="0">
                <a:ln w="18415" cmpd="sng">
                  <a:solidFill>
                    <a:srgbClr val="FFFFFF"/>
                  </a:solidFill>
                  <a:prstDash val="solid"/>
                </a:ln>
                <a:solidFill>
                  <a:schemeClr val="bg1"/>
                </a:solidFill>
                <a:effectLst>
                  <a:outerShdw blurRad="63500" dir="3600000" algn="tl" rotWithShape="0">
                    <a:srgbClr val="000000">
                      <a:alpha val="70000"/>
                    </a:srgbClr>
                  </a:outerShdw>
                </a:effectLst>
              </a:rPr>
              <a:t>Şartı</a:t>
            </a:r>
          </a:p>
        </p:txBody>
      </p:sp>
      <p:grpSp>
        <p:nvGrpSpPr>
          <p:cNvPr id="44" name="43 Grup"/>
          <p:cNvGrpSpPr/>
          <p:nvPr/>
        </p:nvGrpSpPr>
        <p:grpSpPr>
          <a:xfrm>
            <a:off x="6517759" y="0"/>
            <a:ext cx="2307265" cy="3289851"/>
            <a:chOff x="6517759" y="0"/>
            <a:chExt cx="2307265" cy="3289851"/>
          </a:xfrm>
        </p:grpSpPr>
        <p:sp>
          <p:nvSpPr>
            <p:cNvPr id="18" name="Rectangle 17"/>
            <p:cNvSpPr/>
            <p:nvPr/>
          </p:nvSpPr>
          <p:spPr>
            <a:xfrm>
              <a:off x="6517760" y="2302011"/>
              <a:ext cx="2307264" cy="98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 name="39 Grup"/>
            <p:cNvGrpSpPr/>
            <p:nvPr/>
          </p:nvGrpSpPr>
          <p:grpSpPr>
            <a:xfrm>
              <a:off x="6517759" y="0"/>
              <a:ext cx="2307263" cy="3264706"/>
              <a:chOff x="6517759" y="0"/>
              <a:chExt cx="2307263" cy="3264706"/>
            </a:xfrm>
          </p:grpSpPr>
          <p:sp>
            <p:nvSpPr>
              <p:cNvPr id="21" name="Oval 20"/>
              <p:cNvSpPr/>
              <p:nvPr/>
            </p:nvSpPr>
            <p:spPr>
              <a:xfrm>
                <a:off x="6517759" y="0"/>
                <a:ext cx="2307263" cy="2351058"/>
              </a:xfrm>
              <a:prstGeom prst="ellipse">
                <a:avLst/>
              </a:prstGeom>
              <a:blipFill>
                <a:blip r:embed="rId3" cstate="print"/>
                <a:stretch>
                  <a:fillRect/>
                </a:stretch>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TextBox 14"/>
              <p:cNvSpPr txBox="1"/>
              <p:nvPr/>
            </p:nvSpPr>
            <p:spPr>
              <a:xfrm>
                <a:off x="6616289" y="2341376"/>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TIP</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50 bin</a:t>
                </a:r>
                <a:endParaRPr lang="en-US" dirty="0">
                  <a:solidFill>
                    <a:schemeClr val="bg1"/>
                  </a:solidFill>
                  <a:latin typeface="Arial Black" pitchFamily="34" charset="0"/>
                </a:endParaRPr>
              </a:p>
            </p:txBody>
          </p:sp>
        </p:grpSp>
      </p:grpSp>
      <p:grpSp>
        <p:nvGrpSpPr>
          <p:cNvPr id="42" name="41 Grup"/>
          <p:cNvGrpSpPr/>
          <p:nvPr/>
        </p:nvGrpSpPr>
        <p:grpSpPr>
          <a:xfrm>
            <a:off x="3664456" y="3393181"/>
            <a:ext cx="2288287" cy="3305324"/>
            <a:chOff x="3664456" y="3393181"/>
            <a:chExt cx="2288287" cy="3305324"/>
          </a:xfrm>
        </p:grpSpPr>
        <p:sp>
          <p:nvSpPr>
            <p:cNvPr id="26" name="Oval 25"/>
            <p:cNvSpPr/>
            <p:nvPr/>
          </p:nvSpPr>
          <p:spPr>
            <a:xfrm>
              <a:off x="3664456" y="3393181"/>
              <a:ext cx="2288285" cy="233172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14"/>
            <p:cNvSpPr txBox="1"/>
            <p:nvPr/>
          </p:nvSpPr>
          <p:spPr>
            <a:xfrm>
              <a:off x="3724232" y="5733162"/>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ECZACILIK</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100 bin</a:t>
              </a:r>
              <a:endParaRPr lang="en-US" dirty="0">
                <a:solidFill>
                  <a:schemeClr val="bg1"/>
                </a:solidFill>
                <a:latin typeface="Arial Black" pitchFamily="34" charset="0"/>
              </a:endParaRPr>
            </a:p>
          </p:txBody>
        </p:sp>
      </p:grpSp>
      <p:grpSp>
        <p:nvGrpSpPr>
          <p:cNvPr id="45" name="44 Grup"/>
          <p:cNvGrpSpPr/>
          <p:nvPr/>
        </p:nvGrpSpPr>
        <p:grpSpPr>
          <a:xfrm>
            <a:off x="6517759" y="3444949"/>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15"/>
            <p:cNvSpPr/>
            <p:nvPr/>
          </p:nvSpPr>
          <p:spPr>
            <a:xfrm>
              <a:off x="6632200" y="3375011"/>
              <a:ext cx="2288285" cy="233172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DİŞ HEKİMLİĞİ</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80 bin</a:t>
              </a:r>
              <a:endParaRPr lang="en-US" dirty="0">
                <a:solidFill>
                  <a:schemeClr val="bg1"/>
                </a:solidFill>
                <a:latin typeface="Arial Black" pitchFamily="34" charset="0"/>
              </a:endParaRPr>
            </a:p>
          </p:txBody>
        </p:sp>
      </p:grpSp>
    </p:spTree>
    <p:extLst>
      <p:ext uri="{BB962C8B-B14F-4D97-AF65-F5344CB8AC3E}">
        <p14:creationId xmlns:p14="http://schemas.microsoft.com/office/powerpoint/2010/main" val="5343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17" dur="1000" fill="hold"/>
                                        <p:tgtEl>
                                          <p:spTgt spid="3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29" dur="1000" fill="hold"/>
                                        <p:tgtEl>
                                          <p:spTgt spid="4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41" dur="1000" fill="hold"/>
                                        <p:tgtEl>
                                          <p:spTgt spid="4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53" dur="1000" fill="hold"/>
                                        <p:tgtEl>
                                          <p:spTgt spid="4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Altbilgi Yer Tutucusu"/>
          <p:cNvSpPr>
            <a:spLocks noGrp="1"/>
          </p:cNvSpPr>
          <p:nvPr>
            <p:ph type="ftr" sz="quarter" idx="11"/>
          </p:nvPr>
        </p:nvSpPr>
        <p:spPr>
          <a:xfrm>
            <a:off x="275117" y="0"/>
            <a:ext cx="3086100" cy="365125"/>
          </a:xfrm>
        </p:spPr>
        <p:txBody>
          <a:bodyPr/>
          <a:lstStyle/>
          <a:p>
            <a:endParaRPr lang="en-US" b="1" dirty="0">
              <a:solidFill>
                <a:schemeClr val="tx1">
                  <a:lumMod val="75000"/>
                  <a:lumOff val="25000"/>
                </a:schemeClr>
              </a:solidFill>
            </a:endParaRPr>
          </a:p>
        </p:txBody>
      </p:sp>
      <p:sp>
        <p:nvSpPr>
          <p:cNvPr id="28" name="27 Slayt Numarası Yer Tutucusu"/>
          <p:cNvSpPr>
            <a:spLocks noGrp="1"/>
          </p:cNvSpPr>
          <p:nvPr>
            <p:ph type="sldNum" sz="quarter" idx="12"/>
          </p:nvPr>
        </p:nvSpPr>
        <p:spPr/>
        <p:txBody>
          <a:bodyPr/>
          <a:lstStyle/>
          <a:p>
            <a:fld id="{2F0443AE-4F20-4B40-B91B-135E9B6A23DD}" type="slidenum">
              <a:rPr lang="en-US" smtClean="0"/>
              <a:pPr/>
              <a:t>23</a:t>
            </a:fld>
            <a:endParaRPr lang="en-US"/>
          </a:p>
        </p:txBody>
      </p:sp>
      <p:grpSp>
        <p:nvGrpSpPr>
          <p:cNvPr id="41" name="40 Grup"/>
          <p:cNvGrpSpPr/>
          <p:nvPr/>
        </p:nvGrpSpPr>
        <p:grpSpPr>
          <a:xfrm>
            <a:off x="427588" y="1307805"/>
            <a:ext cx="2294347" cy="3152078"/>
            <a:chOff x="470118" y="3541607"/>
            <a:chExt cx="2294347" cy="3152078"/>
          </a:xfrm>
        </p:grpSpPr>
        <p:sp>
          <p:nvSpPr>
            <p:cNvPr id="10" name="Oval 9"/>
            <p:cNvSpPr/>
            <p:nvPr/>
          </p:nvSpPr>
          <p:spPr>
            <a:xfrm>
              <a:off x="470118" y="3541607"/>
              <a:ext cx="2294345" cy="2214606"/>
            </a:xfrm>
            <a:prstGeom prst="ellipse">
              <a:avLst/>
            </a:prstGeom>
            <a:blipFill>
              <a:blip r:embed="rId2" cstate="print"/>
              <a:stretch>
                <a:fillRect/>
              </a:stretch>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7" name="Rectangle 6"/>
            <p:cNvSpPr/>
            <p:nvPr/>
          </p:nvSpPr>
          <p:spPr>
            <a:xfrm>
              <a:off x="470119" y="5763178"/>
              <a:ext cx="2294346" cy="930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14"/>
            <p:cNvSpPr txBox="1"/>
            <p:nvPr/>
          </p:nvSpPr>
          <p:spPr>
            <a:xfrm>
              <a:off x="534465" y="5765059"/>
              <a:ext cx="2171255" cy="923330"/>
            </a:xfrm>
            <a:prstGeom prst="rect">
              <a:avLst/>
            </a:prstGeom>
            <a:noFill/>
          </p:spPr>
          <p:txBody>
            <a:bodyPr wrap="square" rtlCol="0">
              <a:spAutoFit/>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MÜHENDİSLİK</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300 bin</a:t>
              </a:r>
              <a:endParaRPr lang="en-US" dirty="0">
                <a:solidFill>
                  <a:schemeClr val="bg1"/>
                </a:solidFill>
                <a:latin typeface="Arial Black" pitchFamily="34" charset="0"/>
              </a:endParaRPr>
            </a:p>
          </p:txBody>
        </p:sp>
      </p:grpSp>
      <p:grpSp>
        <p:nvGrpSpPr>
          <p:cNvPr id="42" name="41 Grup"/>
          <p:cNvGrpSpPr/>
          <p:nvPr/>
        </p:nvGrpSpPr>
        <p:grpSpPr>
          <a:xfrm>
            <a:off x="3430539" y="1154559"/>
            <a:ext cx="2288287" cy="3305324"/>
            <a:chOff x="3664456" y="3393181"/>
            <a:chExt cx="2288287" cy="3305324"/>
          </a:xfrm>
        </p:grpSpPr>
        <p:sp>
          <p:nvSpPr>
            <p:cNvPr id="26" name="Oval 25"/>
            <p:cNvSpPr/>
            <p:nvPr/>
          </p:nvSpPr>
          <p:spPr>
            <a:xfrm>
              <a:off x="3664456" y="3393181"/>
              <a:ext cx="2288285" cy="233172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14"/>
            <p:cNvSpPr txBox="1"/>
            <p:nvPr/>
          </p:nvSpPr>
          <p:spPr>
            <a:xfrm>
              <a:off x="3724232" y="5733162"/>
              <a:ext cx="2171255" cy="646331"/>
            </a:xfrm>
            <a:prstGeom prst="rect">
              <a:avLst/>
            </a:prstGeom>
            <a:noFill/>
          </p:spPr>
          <p:txBody>
            <a:bodyPr wrap="square" rtlCol="0">
              <a:spAutoFit/>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ÖĞRETMENLİK</a:t>
              </a:r>
            </a:p>
            <a:p>
              <a:pPr algn="ctr"/>
              <a:r>
                <a:rPr lang="tr-TR" dirty="0">
                  <a:solidFill>
                    <a:schemeClr val="bg1"/>
                  </a:solidFill>
                  <a:latin typeface="Arial Black" pitchFamily="34" charset="0"/>
                </a:rPr>
                <a:t>300 bin</a:t>
              </a:r>
              <a:endParaRPr lang="en-US" dirty="0">
                <a:solidFill>
                  <a:schemeClr val="bg1"/>
                </a:solidFill>
                <a:latin typeface="Arial Black" pitchFamily="34" charset="0"/>
              </a:endParaRPr>
            </a:p>
          </p:txBody>
        </p:sp>
      </p:grpSp>
      <p:grpSp>
        <p:nvGrpSpPr>
          <p:cNvPr id="45" name="44 Grup"/>
          <p:cNvGrpSpPr/>
          <p:nvPr/>
        </p:nvGrpSpPr>
        <p:grpSpPr>
          <a:xfrm>
            <a:off x="6196265" y="1143926"/>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15"/>
            <p:cNvSpPr/>
            <p:nvPr/>
          </p:nvSpPr>
          <p:spPr>
            <a:xfrm>
              <a:off x="6632200" y="3375011"/>
              <a:ext cx="2288285" cy="2331721"/>
            </a:xfrm>
            <a:prstGeom prst="ellipse">
              <a:avLst/>
            </a:prstGeom>
            <a:blipFill>
              <a:blip r:embed="rId4"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MİMARLIK</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250 bin</a:t>
              </a:r>
              <a:endParaRPr lang="en-US" dirty="0">
                <a:solidFill>
                  <a:schemeClr val="bg1"/>
                </a:solidFill>
                <a:latin typeface="Arial Black" pitchFamily="34" charset="0"/>
              </a:endParaRPr>
            </a:p>
          </p:txBody>
        </p:sp>
      </p:grpSp>
    </p:spTree>
    <p:extLst>
      <p:ext uri="{BB962C8B-B14F-4D97-AF65-F5344CB8AC3E}">
        <p14:creationId xmlns:p14="http://schemas.microsoft.com/office/powerpoint/2010/main" val="27839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22" dur="1000" fill="hold"/>
                                        <p:tgtEl>
                                          <p:spTgt spid="4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4" dur="1000" fill="hold"/>
                                        <p:tgtEl>
                                          <p:spTgt spid="4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120047"/>
            <a:ext cx="9144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dirty="0" smtClean="0">
                <a:ln w="0"/>
                <a:solidFill>
                  <a:schemeClr val="accent1"/>
                </a:solidFill>
                <a:effectLst>
                  <a:outerShdw blurRad="38100" dist="25400" dir="5400000" algn="ctr" rotWithShape="0">
                    <a:srgbClr val="6E747A">
                      <a:alpha val="43000"/>
                    </a:srgbClr>
                  </a:outerShdw>
                </a:effectLst>
                <a:ea typeface="Roboto Bk" pitchFamily="2" charset="0"/>
              </a:rPr>
              <a:t>PUANIN HESAPLANABİLMESİ İÇİN</a:t>
            </a:r>
          </a:p>
          <a:p>
            <a:pPr algn="ctr"/>
            <a:r>
              <a:rPr lang="tr-TR" sz="2800" dirty="0" smtClean="0">
                <a:ln w="0"/>
                <a:solidFill>
                  <a:schemeClr val="accent1"/>
                </a:solidFill>
                <a:effectLst>
                  <a:outerShdw blurRad="38100" dist="25400" dir="5400000" algn="ctr" rotWithShape="0">
                    <a:srgbClr val="6E747A">
                      <a:alpha val="43000"/>
                    </a:srgbClr>
                  </a:outerShdw>
                </a:effectLst>
                <a:ea typeface="Roboto Bk" pitchFamily="2" charset="0"/>
              </a:rPr>
              <a:t>EN AZ KAÇNET YAPMAK GEREKİR?</a:t>
            </a:r>
            <a:endParaRPr lang="tr-TR" sz="2800" dirty="0">
              <a:ln w="0"/>
              <a:solidFill>
                <a:schemeClr val="accent1"/>
              </a:solidFill>
              <a:effectLst>
                <a:outerShdw blurRad="38100" dist="25400" dir="5400000" algn="ctr" rotWithShape="0">
                  <a:srgbClr val="6E747A">
                    <a:alpha val="43000"/>
                  </a:srgbClr>
                </a:outerShdw>
              </a:effectLst>
              <a:ea typeface="Roboto Bk" pitchFamily="2" charset="0"/>
            </a:endParaRPr>
          </a:p>
        </p:txBody>
      </p:sp>
      <p:graphicFrame>
        <p:nvGraphicFramePr>
          <p:cNvPr id="15" name="Tablo 14"/>
          <p:cNvGraphicFramePr>
            <a:graphicFrameLocks noGrp="1"/>
          </p:cNvGraphicFramePr>
          <p:nvPr>
            <p:extLst>
              <p:ext uri="{D42A27DB-BD31-4B8C-83A1-F6EECF244321}">
                <p14:modId xmlns:p14="http://schemas.microsoft.com/office/powerpoint/2010/main" val="1532848083"/>
              </p:ext>
            </p:extLst>
          </p:nvPr>
        </p:nvGraphicFramePr>
        <p:xfrm>
          <a:off x="759679" y="1265482"/>
          <a:ext cx="7772400" cy="736600"/>
        </p:xfrm>
        <a:graphic>
          <a:graphicData uri="http://schemas.openxmlformats.org/drawingml/2006/table">
            <a:tbl>
              <a:tblPr firstRow="1" bandRow="1">
                <a:tableStyleId>{5940675A-B579-460E-94D1-54222C63F5DA}</a:tableStyleId>
              </a:tblPr>
              <a:tblGrid>
                <a:gridCol w="2590800"/>
                <a:gridCol w="2590800"/>
                <a:gridCol w="2590800"/>
              </a:tblGrid>
              <a:tr h="370840">
                <a:tc rowSpan="2">
                  <a:txBody>
                    <a:bodyPr/>
                    <a:lstStyle/>
                    <a:p>
                      <a:pPr algn="ctr"/>
                      <a:r>
                        <a:rPr lang="tr-TR"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TYT</a:t>
                      </a:r>
                      <a:endParaRPr lang="tr-TR"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txBody>
                  <a:tcPr>
                    <a:lnR w="12700" cap="flat" cmpd="sng" algn="ctr">
                      <a:solidFill>
                        <a:schemeClr val="accent2">
                          <a:lumMod val="75000"/>
                        </a:schemeClr>
                      </a:solidFill>
                      <a:prstDash val="solid"/>
                      <a:round/>
                      <a:headEnd type="none" w="med" len="med"/>
                      <a:tailEnd type="none" w="med" len="med"/>
                    </a:lnR>
                    <a:solidFill>
                      <a:schemeClr val="accent2">
                        <a:lumMod val="20000"/>
                        <a:lumOff val="80000"/>
                      </a:schemeClr>
                    </a:solidFill>
                  </a:tcPr>
                </a:tc>
                <a:tc>
                  <a:txBody>
                    <a:bodyPr/>
                    <a:lstStyle/>
                    <a:p>
                      <a:pPr algn="ctr"/>
                      <a:r>
                        <a:rPr lang="tr-TR" dirty="0" smtClean="0"/>
                        <a:t>Türkçe Testi </a:t>
                      </a:r>
                      <a:endParaRPr lang="tr-TR"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tr-TR" dirty="0" smtClean="0"/>
                        <a:t>Temel Matematik Testi </a:t>
                      </a:r>
                      <a:endParaRPr lang="tr-TR" dirty="0"/>
                    </a:p>
                  </a:txBody>
                  <a:tcPr>
                    <a:lnL w="12700" cap="flat" cmpd="sng" algn="ctr">
                      <a:solidFill>
                        <a:schemeClr val="accent2">
                          <a:lumMod val="75000"/>
                        </a:schemeClr>
                      </a:solidFill>
                      <a:prstDash val="solid"/>
                      <a:round/>
                      <a:headEnd type="none" w="med" len="med"/>
                      <a:tailEnd type="none" w="med" len="med"/>
                    </a:lnL>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r>
              <a:tr h="0">
                <a:tc vMerge="1">
                  <a:txBody>
                    <a:bodyPr/>
                    <a:lstStyle/>
                    <a:p>
                      <a:endParaRPr lang="tr-TR" dirty="0"/>
                    </a:p>
                  </a:txBody>
                  <a:tcPr/>
                </a:tc>
                <a:tc gridSpan="2">
                  <a:txBody>
                    <a:bodyPr/>
                    <a:lstStyle/>
                    <a:p>
                      <a:pPr algn="ctr"/>
                      <a:r>
                        <a:rPr lang="tr-TR" dirty="0" smtClean="0"/>
                        <a:t> 2 testin en az birinden ham puanı       </a:t>
                      </a:r>
                      <a:r>
                        <a:rPr lang="tr-TR" b="1" dirty="0" smtClean="0"/>
                        <a:t>0,5</a:t>
                      </a:r>
                      <a:endParaRPr lang="tr-TR" b="1" dirty="0"/>
                    </a:p>
                  </a:txBody>
                  <a:tcP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solidFill>
                      <a:schemeClr val="accent2">
                        <a:lumMod val="20000"/>
                        <a:lumOff val="80000"/>
                      </a:schemeClr>
                    </a:solidFill>
                  </a:tcPr>
                </a:tc>
                <a:tc hMerge="1">
                  <a:txBody>
                    <a:bodyPr/>
                    <a:lstStyle/>
                    <a:p>
                      <a:endParaRPr lang="tr-TR" dirty="0"/>
                    </a:p>
                  </a:txBody>
                  <a:tcPr/>
                </a:tc>
              </a:tr>
            </a:tbl>
          </a:graphicData>
        </a:graphic>
      </p:graphicFrame>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43" y="1672525"/>
            <a:ext cx="390934" cy="390934"/>
          </a:xfrm>
          <a:prstGeom prst="rect">
            <a:avLst/>
          </a:prstGeom>
        </p:spPr>
      </p:pic>
      <p:graphicFrame>
        <p:nvGraphicFramePr>
          <p:cNvPr id="17" name="Tablo 16"/>
          <p:cNvGraphicFramePr>
            <a:graphicFrameLocks noGrp="1"/>
          </p:cNvGraphicFramePr>
          <p:nvPr>
            <p:extLst>
              <p:ext uri="{D42A27DB-BD31-4B8C-83A1-F6EECF244321}">
                <p14:modId xmlns:p14="http://schemas.microsoft.com/office/powerpoint/2010/main" val="2290631427"/>
              </p:ext>
            </p:extLst>
          </p:nvPr>
        </p:nvGraphicFramePr>
        <p:xfrm>
          <a:off x="759679" y="2129039"/>
          <a:ext cx="7772400" cy="741680"/>
        </p:xfrm>
        <a:graphic>
          <a:graphicData uri="http://schemas.openxmlformats.org/drawingml/2006/table">
            <a:tbl>
              <a:tblPr firstRow="1" bandRow="1">
                <a:tableStyleId>{5940675A-B579-460E-94D1-54222C63F5DA}</a:tableStyleId>
              </a:tblPr>
              <a:tblGrid>
                <a:gridCol w="2590800"/>
                <a:gridCol w="2590800"/>
                <a:gridCol w="2590800"/>
              </a:tblGrid>
              <a:tr h="370840">
                <a:tc rowSpan="2">
                  <a:txBody>
                    <a:bodyPr/>
                    <a:lstStyle/>
                    <a:p>
                      <a:pPr algn="ctr"/>
                      <a:r>
                        <a:rPr lang="tr-TR" sz="4000" b="1" cap="none" spc="0" baseline="0" dirty="0" smtClean="0">
                          <a:ln w="12700" cmpd="sng">
                            <a:solidFill>
                              <a:schemeClr val="accent4"/>
                            </a:solidFill>
                            <a:prstDash val="solid"/>
                          </a:ln>
                          <a:solidFill>
                            <a:schemeClr val="tx1"/>
                          </a:solidFill>
                          <a:effectLst/>
                        </a:rPr>
                        <a:t>SAYISAL</a:t>
                      </a:r>
                      <a:endParaRPr lang="tr-TR" sz="4000" b="1" cap="none" spc="0" dirty="0">
                        <a:ln w="12700" cmpd="sng">
                          <a:solidFill>
                            <a:schemeClr val="accent4"/>
                          </a:solidFill>
                          <a:prstDash val="solid"/>
                        </a:ln>
                        <a:solidFill>
                          <a:schemeClr val="tx1"/>
                        </a:solidFill>
                        <a:effectLst/>
                      </a:endParaRPr>
                    </a:p>
                  </a:txBody>
                  <a:tcPr>
                    <a:lnR w="12700" cap="flat" cmpd="sng" algn="ctr">
                      <a:solidFill>
                        <a:schemeClr val="accent4">
                          <a:lumMod val="75000"/>
                        </a:schemeClr>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Matematik Testi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tr-TR" dirty="0" smtClean="0"/>
                        <a:t>Fen Bilimleri Testi</a:t>
                      </a:r>
                      <a:endParaRPr lang="tr-TR" dirty="0"/>
                    </a:p>
                  </a:txBody>
                  <a:tcPr>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r>
              <a:tr h="370840">
                <a:tc vMerge="1">
                  <a:txBody>
                    <a:bodyPr/>
                    <a:lstStyle/>
                    <a:p>
                      <a:endParaRPr lang="tr-TR" dirty="0"/>
                    </a:p>
                  </a:txBody>
                  <a:tcPr/>
                </a:tc>
                <a:tc gridSpan="2">
                  <a:txBody>
                    <a:bodyPr/>
                    <a:lstStyle/>
                    <a:p>
                      <a:pPr algn="ctr"/>
                      <a:r>
                        <a:rPr lang="tr-TR" dirty="0" smtClean="0"/>
                        <a:t> 2 testin en az birinden ham puanı       </a:t>
                      </a:r>
                      <a:r>
                        <a:rPr lang="tr-TR" b="1" dirty="0" smtClean="0"/>
                        <a:t>0,5</a:t>
                      </a:r>
                      <a:endParaRPr lang="tr-TR" b="1" dirty="0"/>
                    </a:p>
                  </a:txBody>
                  <a:tcP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solidFill>
                      <a:schemeClr val="accent4">
                        <a:lumMod val="20000"/>
                        <a:lumOff val="80000"/>
                      </a:schemeClr>
                    </a:solidFill>
                  </a:tcPr>
                </a:tc>
                <a:tc hMerge="1">
                  <a:txBody>
                    <a:bodyPr/>
                    <a:lstStyle/>
                    <a:p>
                      <a:endParaRPr lang="tr-TR" dirty="0"/>
                    </a:p>
                  </a:txBody>
                  <a:tcPr/>
                </a:tc>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553222315"/>
              </p:ext>
            </p:extLst>
          </p:nvPr>
        </p:nvGraphicFramePr>
        <p:xfrm>
          <a:off x="759679" y="2996829"/>
          <a:ext cx="7772400" cy="1010920"/>
        </p:xfrm>
        <a:graphic>
          <a:graphicData uri="http://schemas.openxmlformats.org/drawingml/2006/table">
            <a:tbl>
              <a:tblPr firstRow="1" bandRow="1">
                <a:tableStyleId>{5940675A-B579-460E-94D1-54222C63F5DA}</a:tableStyleId>
              </a:tblPr>
              <a:tblGrid>
                <a:gridCol w="2590800"/>
                <a:gridCol w="2590800"/>
                <a:gridCol w="2590800"/>
              </a:tblGrid>
              <a:tr h="370840">
                <a:tc rowSpan="2">
                  <a:txBody>
                    <a:bodyPr/>
                    <a:lstStyle/>
                    <a:p>
                      <a:pPr algn="ctr"/>
                      <a:r>
                        <a:rPr lang="tr-TR" sz="3600" b="1" cap="none" spc="0" baseline="0"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EŞİT AĞIRLIK</a:t>
                      </a:r>
                      <a:endParaRPr lang="tr-TR" sz="3600" b="1" cap="none" spc="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a:txBody>
                  <a:tcPr>
                    <a:lnR w="12700" cap="flat" cmpd="sng" algn="ctr">
                      <a:solidFill>
                        <a:schemeClr val="accent5">
                          <a:lumMod val="75000"/>
                        </a:schemeClr>
                      </a:solidFill>
                      <a:prstDash val="solid"/>
                      <a:round/>
                      <a:headEnd type="none" w="med" len="med"/>
                      <a:tailEnd type="none" w="med" len="med"/>
                    </a:ln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Matematik Testi </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lang="tr-TR" dirty="0" smtClean="0"/>
                        <a:t>Türk Dili ve Edebiyatı-Sosyal Bilimler-1 Testi</a:t>
                      </a:r>
                      <a:endParaRPr lang="tr-TR" dirty="0"/>
                    </a:p>
                  </a:txBody>
                  <a:tcPr>
                    <a:lnL w="12700" cap="flat" cmpd="sng" algn="ctr">
                      <a:solidFill>
                        <a:schemeClr val="accent5">
                          <a:lumMod val="75000"/>
                        </a:schemeClr>
                      </a:solidFill>
                      <a:prstDash val="solid"/>
                      <a:round/>
                      <a:headEnd type="none" w="med" len="med"/>
                      <a:tailEnd type="none" w="med" len="med"/>
                    </a:lnL>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r>
              <a:tr h="370840">
                <a:tc vMerge="1">
                  <a:txBody>
                    <a:bodyPr/>
                    <a:lstStyle/>
                    <a:p>
                      <a:endParaRPr lang="tr-TR" dirty="0"/>
                    </a:p>
                  </a:txBody>
                  <a:tcPr/>
                </a:tc>
                <a:tc gridSpan="2">
                  <a:txBody>
                    <a:bodyPr/>
                    <a:lstStyle/>
                    <a:p>
                      <a:pPr algn="ctr"/>
                      <a:r>
                        <a:rPr lang="tr-TR" dirty="0" smtClean="0"/>
                        <a:t> 2 testin en az birinden ham puanı       </a:t>
                      </a:r>
                      <a:r>
                        <a:rPr lang="tr-TR" b="1" dirty="0" smtClean="0"/>
                        <a:t>0,5</a:t>
                      </a:r>
                      <a:endParaRPr lang="tr-TR" b="1" dirty="0"/>
                    </a:p>
                  </a:txBody>
                  <a:tcP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solidFill>
                      <a:schemeClr val="accent5">
                        <a:lumMod val="20000"/>
                        <a:lumOff val="80000"/>
                      </a:schemeClr>
                    </a:solidFill>
                  </a:tcPr>
                </a:tc>
                <a:tc hMerge="1">
                  <a:txBody>
                    <a:bodyPr/>
                    <a:lstStyle/>
                    <a:p>
                      <a:endParaRPr lang="tr-TR" dirty="0"/>
                    </a:p>
                  </a:txBody>
                  <a:tcPr/>
                </a:tc>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1250349273"/>
              </p:ext>
            </p:extLst>
          </p:nvPr>
        </p:nvGraphicFramePr>
        <p:xfrm>
          <a:off x="759679" y="4185266"/>
          <a:ext cx="7772400" cy="1010920"/>
        </p:xfrm>
        <a:graphic>
          <a:graphicData uri="http://schemas.openxmlformats.org/drawingml/2006/table">
            <a:tbl>
              <a:tblPr firstRow="1" bandRow="1">
                <a:tableStyleId>{5940675A-B579-460E-94D1-54222C63F5DA}</a:tableStyleId>
              </a:tblPr>
              <a:tblGrid>
                <a:gridCol w="2590800"/>
                <a:gridCol w="2590800"/>
                <a:gridCol w="2590800"/>
              </a:tblGrid>
              <a:tr h="370840">
                <a:tc rowSpan="2">
                  <a:txBody>
                    <a:bodyPr/>
                    <a:lstStyle/>
                    <a:p>
                      <a:pPr algn="ctr"/>
                      <a:r>
                        <a:rPr lang="tr-TR" sz="4000" b="1" cap="none" spc="0" baseline="0" dirty="0" smtClean="0">
                          <a:ln w="12700">
                            <a:solidFill>
                              <a:schemeClr val="accent1"/>
                            </a:solidFill>
                            <a:prstDash val="solid"/>
                          </a:ln>
                          <a:solidFill>
                            <a:schemeClr val="tx1"/>
                          </a:solidFill>
                          <a:effectLst>
                            <a:outerShdw dist="38100" dir="2640000" algn="bl" rotWithShape="0">
                              <a:schemeClr val="accent1"/>
                            </a:outerShdw>
                          </a:effectLst>
                        </a:rPr>
                        <a:t>SÖZEL</a:t>
                      </a:r>
                      <a:endParaRPr lang="tr-TR" sz="4000" b="1" cap="none" spc="0" dirty="0">
                        <a:ln w="12700">
                          <a:solidFill>
                            <a:schemeClr val="accent1"/>
                          </a:solidFill>
                          <a:prstDash val="solid"/>
                        </a:ln>
                        <a:solidFill>
                          <a:schemeClr val="tx1"/>
                        </a:solidFill>
                        <a:effectLst>
                          <a:outerShdw dist="38100" dir="2640000" algn="bl" rotWithShape="0">
                            <a:schemeClr val="accent1"/>
                          </a:outerShdw>
                        </a:effectLst>
                      </a:endParaRPr>
                    </a:p>
                  </a:txBody>
                  <a:tcPr>
                    <a:lnR w="12700" cap="flat" cmpd="sng" algn="ctr">
                      <a:solidFill>
                        <a:schemeClr val="accent1">
                          <a:lumMod val="75000"/>
                        </a:schemeClr>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Türk Dili ve Edebiyatı-Sosyal Bilimler-1 Testi</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tr-TR" dirty="0" smtClean="0"/>
                        <a:t>Sosyal Bilimler-2 Testi </a:t>
                      </a:r>
                      <a:endParaRPr lang="tr-TR" dirty="0"/>
                    </a:p>
                  </a:txBody>
                  <a:tcPr>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70840">
                <a:tc vMerge="1">
                  <a:txBody>
                    <a:bodyPr/>
                    <a:lstStyle/>
                    <a:p>
                      <a:endParaRPr lang="tr-TR" dirty="0"/>
                    </a:p>
                  </a:txBody>
                  <a:tcPr/>
                </a:tc>
                <a:tc gridSpan="2">
                  <a:txBody>
                    <a:bodyPr/>
                    <a:lstStyle/>
                    <a:p>
                      <a:pPr algn="ctr"/>
                      <a:r>
                        <a:rPr lang="tr-TR" dirty="0" smtClean="0"/>
                        <a:t> 2 testin en az birinden ham puanı       </a:t>
                      </a:r>
                      <a:r>
                        <a:rPr lang="tr-TR" b="1" dirty="0" smtClean="0"/>
                        <a:t>0,5</a:t>
                      </a:r>
                      <a:endParaRPr lang="tr-TR" b="1" dirty="0"/>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tc hMerge="1">
                  <a:txBody>
                    <a:bodyPr/>
                    <a:lstStyle/>
                    <a:p>
                      <a:endParaRPr lang="tr-TR" dirty="0"/>
                    </a:p>
                  </a:txBody>
                  <a:tcPr/>
                </a:tc>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130472902"/>
              </p:ext>
            </p:extLst>
          </p:nvPr>
        </p:nvGraphicFramePr>
        <p:xfrm>
          <a:off x="759679" y="5313872"/>
          <a:ext cx="7772400" cy="793534"/>
        </p:xfrm>
        <a:graphic>
          <a:graphicData uri="http://schemas.openxmlformats.org/drawingml/2006/table">
            <a:tbl>
              <a:tblPr firstRow="1" bandRow="1">
                <a:tableStyleId>{5940675A-B579-460E-94D1-54222C63F5DA}</a:tableStyleId>
              </a:tblPr>
              <a:tblGrid>
                <a:gridCol w="2590800"/>
                <a:gridCol w="5181600"/>
              </a:tblGrid>
              <a:tr h="422694">
                <a:tc rowSpan="2">
                  <a:txBody>
                    <a:bodyPr/>
                    <a:lstStyle/>
                    <a:p>
                      <a:pPr algn="ctr"/>
                      <a:r>
                        <a:rPr lang="tr-TR" sz="4000" b="1" cap="none" spc="0" baseline="0" dirty="0"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DİL</a:t>
                      </a:r>
                      <a:endParaRPr lang="tr-TR" sz="4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endParaRPr>
                    </a:p>
                  </a:txBody>
                  <a:tcPr>
                    <a:lnR w="12700" cap="flat" cmpd="sng" algn="ctr">
                      <a:solidFill>
                        <a:schemeClr val="accent6">
                          <a:lumMod val="50000"/>
                        </a:schemeClr>
                      </a:solidFill>
                      <a:prstDash val="solid"/>
                      <a:round/>
                      <a:headEnd type="none" w="med" len="med"/>
                      <a:tailEnd type="none" w="med" len="med"/>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Yabancı Dil Testi </a:t>
                      </a:r>
                    </a:p>
                  </a:txBody>
                  <a:tcPr>
                    <a:lnL w="12700" cap="flat" cmpd="sng" algn="ctr">
                      <a:solidFill>
                        <a:schemeClr val="accent6">
                          <a:lumMod val="50000"/>
                        </a:schemeClr>
                      </a:solidFill>
                      <a:prstDash val="solid"/>
                      <a:round/>
                      <a:headEnd type="none" w="med" len="med"/>
                      <a:tailEnd type="none" w="med" len="med"/>
                    </a:lnL>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r>
              <a:tr h="370840">
                <a:tc vMerge="1">
                  <a:txBody>
                    <a:bodyPr/>
                    <a:lstStyle/>
                    <a:p>
                      <a:endParaRPr lang="tr-TR" dirty="0"/>
                    </a:p>
                  </a:txBody>
                  <a:tcPr/>
                </a:tc>
                <a:tc>
                  <a:txBody>
                    <a:bodyPr/>
                    <a:lstStyle/>
                    <a:p>
                      <a:pPr algn="ctr"/>
                      <a:r>
                        <a:rPr lang="tr-TR" dirty="0" smtClean="0"/>
                        <a:t> 2 testin en az birinden ham puanı       </a:t>
                      </a:r>
                      <a:r>
                        <a:rPr lang="tr-TR" b="1" dirty="0" smtClean="0"/>
                        <a:t>0,5</a:t>
                      </a:r>
                      <a:endParaRPr lang="tr-TR" b="1" dirty="0"/>
                    </a:p>
                  </a:txBody>
                  <a:tcPr>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solidFill>
                      <a:schemeClr val="accent6">
                        <a:lumMod val="20000"/>
                        <a:lumOff val="80000"/>
                      </a:schemeClr>
                    </a:solidFill>
                  </a:tcPr>
                </a:tc>
              </a:tr>
            </a:tbl>
          </a:graphicData>
        </a:graphic>
      </p:graphicFrame>
      <p:pic>
        <p:nvPicPr>
          <p:cNvPr id="23" name="Resim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001" y="2530773"/>
            <a:ext cx="390934" cy="390934"/>
          </a:xfrm>
          <a:prstGeom prst="rect">
            <a:avLst/>
          </a:prstGeom>
        </p:spPr>
      </p:pic>
      <p:pic>
        <p:nvPicPr>
          <p:cNvPr id="24" name="Resim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256" y="3660500"/>
            <a:ext cx="390934" cy="390934"/>
          </a:xfrm>
          <a:prstGeom prst="rect">
            <a:avLst/>
          </a:prstGeom>
        </p:spPr>
      </p:pic>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43" y="4951333"/>
            <a:ext cx="390934" cy="390934"/>
          </a:xfrm>
          <a:prstGeom prst="rect">
            <a:avLst/>
          </a:prstGeom>
        </p:spPr>
      </p:pic>
      <p:pic>
        <p:nvPicPr>
          <p:cNvPr id="26" name="Resim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43" y="5728821"/>
            <a:ext cx="390934" cy="390934"/>
          </a:xfrm>
          <a:prstGeom prst="rect">
            <a:avLst/>
          </a:prstGeom>
        </p:spPr>
      </p:pic>
      <p:sp>
        <p:nvSpPr>
          <p:cNvPr id="27" name="Metin kutusu 26"/>
          <p:cNvSpPr txBox="1"/>
          <p:nvPr/>
        </p:nvSpPr>
        <p:spPr>
          <a:xfrm>
            <a:off x="759679" y="6183143"/>
            <a:ext cx="8065144" cy="646331"/>
          </a:xfrm>
          <a:prstGeom prst="rect">
            <a:avLst/>
          </a:prstGeom>
          <a:noFill/>
        </p:spPr>
        <p:txBody>
          <a:bodyPr wrap="square" rtlCol="0">
            <a:spAutoFit/>
          </a:bodyPr>
          <a:lstStyle/>
          <a:p>
            <a:r>
              <a:rPr lang="tr-TR" dirty="0" smtClean="0"/>
              <a:t>Not: Sayısal, Eşit Ağırlık, Sözel ve Dil puanının hesaplanabilmesi için TYT puanının hesaplanması gerekir.</a:t>
            </a:r>
            <a:endParaRPr lang="tr-TR" dirty="0"/>
          </a:p>
        </p:txBody>
      </p:sp>
    </p:spTree>
    <p:extLst>
      <p:ext uri="{BB962C8B-B14F-4D97-AF65-F5344CB8AC3E}">
        <p14:creationId xmlns:p14="http://schemas.microsoft.com/office/powerpoint/2010/main" val="102084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120047"/>
            <a:ext cx="9144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dirty="0"/>
              <a:t>Yükseköğretim Programlarına Başvurabilmek İçin En Az Kaç Puan Almak Gerekir?</a:t>
            </a:r>
            <a:endParaRPr lang="tr-TR" sz="2800" dirty="0">
              <a:ln w="0"/>
              <a:solidFill>
                <a:schemeClr val="accent1"/>
              </a:solidFill>
              <a:effectLst>
                <a:outerShdw blurRad="38100" dist="25400" dir="5400000" algn="ctr" rotWithShape="0">
                  <a:srgbClr val="6E747A">
                    <a:alpha val="43000"/>
                  </a:srgbClr>
                </a:outerShdw>
              </a:effectLst>
              <a:ea typeface="Roboto Bk" pitchFamily="2"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280555900"/>
              </p:ext>
            </p:extLst>
          </p:nvPr>
        </p:nvGraphicFramePr>
        <p:xfrm>
          <a:off x="155275" y="1397000"/>
          <a:ext cx="8747571" cy="4069080"/>
        </p:xfrm>
        <a:graphic>
          <a:graphicData uri="http://schemas.openxmlformats.org/drawingml/2006/table">
            <a:tbl>
              <a:tblPr firstRow="1" bandRow="1">
                <a:tableStyleId>{8EC20E35-A176-4012-BC5E-935CFFF8708E}</a:tableStyleId>
              </a:tblPr>
              <a:tblGrid>
                <a:gridCol w="4556959"/>
                <a:gridCol w="1182792"/>
                <a:gridCol w="3007820"/>
              </a:tblGrid>
              <a:tr h="555856">
                <a:tc>
                  <a:txBody>
                    <a:bodyPr/>
                    <a:lstStyle/>
                    <a:p>
                      <a:pPr algn="ctr"/>
                      <a:r>
                        <a:rPr lang="tr-TR" dirty="0" smtClean="0"/>
                        <a:t>Yükseköğretim Programının Türü</a:t>
                      </a:r>
                      <a:endParaRPr lang="tr-TR" dirty="0"/>
                    </a:p>
                  </a:txBody>
                  <a:tcPr>
                    <a:lnR w="12700" cap="flat" cmpd="sng" algn="ctr">
                      <a:solidFill>
                        <a:schemeClr val="bg1"/>
                      </a:solidFill>
                      <a:prstDash val="solid"/>
                      <a:round/>
                      <a:headEnd type="none" w="med" len="med"/>
                      <a:tailEnd type="none" w="med" len="med"/>
                    </a:lnR>
                    <a:solidFill>
                      <a:schemeClr val="accent6">
                        <a:lumMod val="50000"/>
                      </a:schemeClr>
                    </a:solidFill>
                  </a:tcPr>
                </a:tc>
                <a:tc>
                  <a:txBody>
                    <a:bodyPr/>
                    <a:lstStyle/>
                    <a:p>
                      <a:pPr algn="ctr"/>
                      <a:r>
                        <a:rPr lang="tr-TR" dirty="0" smtClean="0"/>
                        <a:t>İlgili Puan Türleri </a:t>
                      </a:r>
                      <a:endParaRPr lang="tr-T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50000"/>
                      </a:schemeClr>
                    </a:solidFill>
                  </a:tcPr>
                </a:tc>
                <a:tc>
                  <a:txBody>
                    <a:bodyPr/>
                    <a:lstStyle/>
                    <a:p>
                      <a:r>
                        <a:rPr lang="tr-TR" dirty="0" smtClean="0"/>
                        <a:t>Puan/Başarı Sırası Koşulu</a:t>
                      </a:r>
                      <a:endParaRPr lang="tr-TR" dirty="0"/>
                    </a:p>
                  </a:txBody>
                  <a:tcPr>
                    <a:lnL w="12700" cap="flat" cmpd="sng" algn="ctr">
                      <a:solidFill>
                        <a:schemeClr val="bg1"/>
                      </a:solidFill>
                      <a:prstDash val="solid"/>
                      <a:round/>
                      <a:headEnd type="none" w="med" len="med"/>
                      <a:tailEnd type="none" w="med" len="med"/>
                    </a:lnL>
                    <a:solidFill>
                      <a:schemeClr val="accent6">
                        <a:lumMod val="50000"/>
                      </a:schemeClr>
                    </a:solidFill>
                  </a:tcPr>
                </a:tc>
              </a:tr>
              <a:tr h="555856">
                <a:tc>
                  <a:txBody>
                    <a:bodyPr/>
                    <a:lstStyle/>
                    <a:p>
                      <a:pPr algn="l"/>
                      <a:r>
                        <a:rPr lang="tr-TR" dirty="0" smtClean="0"/>
                        <a:t>Ön lisans programlarını tercih edebilmek için</a:t>
                      </a:r>
                      <a:endParaRPr lang="tr-TR" dirty="0"/>
                    </a:p>
                  </a:txBody>
                  <a:tcPr anchor="ctr">
                    <a:lnR w="12700" cap="flat" cmpd="sng" algn="ctr">
                      <a:solidFill>
                        <a:schemeClr val="tx1">
                          <a:lumMod val="75000"/>
                          <a:lumOff val="25000"/>
                        </a:schemeClr>
                      </a:solidFill>
                      <a:prstDash val="solid"/>
                      <a:round/>
                      <a:headEnd type="none" w="med" len="med"/>
                      <a:tailEnd type="none" w="med" len="med"/>
                    </a:lnR>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TYT</a:t>
                      </a:r>
                      <a:endParaRPr lang="tr-TR"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TYT sınav puanının hesaplanmış olması gerekmektedir. </a:t>
                      </a:r>
                      <a:endParaRPr lang="tr-TR" dirty="0"/>
                    </a:p>
                  </a:txBody>
                  <a:tcPr anchor="ctr">
                    <a:lnL w="12700" cap="flat" cmpd="sng" algn="ctr">
                      <a:solidFill>
                        <a:schemeClr val="tx1">
                          <a:lumMod val="75000"/>
                          <a:lumOff val="25000"/>
                        </a:schemeClr>
                      </a:solidFill>
                      <a:prstDash val="solid"/>
                      <a:round/>
                      <a:headEnd type="none" w="med" len="med"/>
                      <a:tailEnd type="none" w="med" len="med"/>
                    </a:lnL>
                    <a:lnB w="12700" cap="flat" cmpd="sng" algn="ctr">
                      <a:solidFill>
                        <a:schemeClr val="tx1">
                          <a:lumMod val="75000"/>
                          <a:lumOff val="25000"/>
                        </a:schemeClr>
                      </a:solidFill>
                      <a:prstDash val="solid"/>
                      <a:round/>
                      <a:headEnd type="none" w="med" len="med"/>
                      <a:tailEnd type="none" w="med" len="med"/>
                    </a:lnB>
                  </a:tcPr>
                </a:tc>
              </a:tr>
              <a:tr h="555856">
                <a:tc>
                  <a:txBody>
                    <a:bodyPr/>
                    <a:lstStyle/>
                    <a:p>
                      <a:pPr algn="l"/>
                      <a:r>
                        <a:rPr lang="tr-TR" dirty="0" smtClean="0"/>
                        <a:t>Özel yetenek gerektiren lisans programlarına ön kayıt yaptırabilmek için </a:t>
                      </a:r>
                      <a:r>
                        <a:rPr lang="tr-TR" sz="1050" i="1" dirty="0" smtClean="0"/>
                        <a:t>(Devlet Konservatuvarlarının / Konservatuvarların lise devresi mezunlarının Konservatuvarların lisans devresine yerleştirilmesinde merkezî sınav puanı aranmaz.)</a:t>
                      </a:r>
                      <a:endParaRPr lang="tr-TR" sz="1050" i="1" dirty="0"/>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TYT</a:t>
                      </a:r>
                      <a:endParaRPr lang="tr-TR"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TYT sınav puanının hesaplanmış olması gerekmektedir. * </a:t>
                      </a:r>
                      <a:endParaRPr lang="tr-TR" dirty="0"/>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r h="555856">
                <a:tc>
                  <a:txBody>
                    <a:bodyPr/>
                    <a:lstStyle/>
                    <a:p>
                      <a:pPr algn="l"/>
                      <a:r>
                        <a:rPr lang="tr-TR" dirty="0" smtClean="0"/>
                        <a:t>Merkezi yerleştirme yapılan lisans programlarını tercih edebilmek için</a:t>
                      </a:r>
                      <a:endParaRPr lang="tr-TR" dirty="0"/>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İlgili puan türünde</a:t>
                      </a:r>
                      <a:endParaRPr lang="tr-TR"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İlgili puan türünde sınav puanının hesaplanmış olması gerekmektedir.</a:t>
                      </a:r>
                      <a:endParaRPr lang="tr-TR" dirty="0"/>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r h="555856">
                <a:tc>
                  <a:txBody>
                    <a:bodyPr/>
                    <a:lstStyle/>
                    <a:p>
                      <a:pPr algn="l"/>
                      <a:r>
                        <a:rPr lang="tr-TR" dirty="0" smtClean="0"/>
                        <a:t>Özel yetenek gerektiren öğretmenlik programlarına ön kayıt yaptırabilmek için</a:t>
                      </a:r>
                      <a:endParaRPr lang="tr-TR" dirty="0"/>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tcPr>
                </a:tc>
                <a:tc>
                  <a:txBody>
                    <a:bodyPr/>
                    <a:lstStyle/>
                    <a:p>
                      <a:pPr algn="ctr"/>
                      <a:r>
                        <a:rPr lang="tr-TR" dirty="0" smtClean="0"/>
                        <a:t>TYT</a:t>
                      </a:r>
                      <a:endParaRPr lang="tr-TR"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tcPr>
                </a:tc>
                <a:tc>
                  <a:txBody>
                    <a:bodyPr/>
                    <a:lstStyle/>
                    <a:p>
                      <a:pPr algn="ctr"/>
                      <a:r>
                        <a:rPr lang="nl-NL" dirty="0" smtClean="0"/>
                        <a:t>En düşük 800 bininci (800.000)</a:t>
                      </a:r>
                      <a:endParaRPr lang="tr-TR" dirty="0"/>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tcPr>
                </a:tc>
              </a:tr>
            </a:tbl>
          </a:graphicData>
        </a:graphic>
      </p:graphicFrame>
      <p:sp>
        <p:nvSpPr>
          <p:cNvPr id="3" name="Metin kutusu 2"/>
          <p:cNvSpPr txBox="1"/>
          <p:nvPr/>
        </p:nvSpPr>
        <p:spPr>
          <a:xfrm>
            <a:off x="155274" y="5686845"/>
            <a:ext cx="8747571" cy="800219"/>
          </a:xfrm>
          <a:prstGeom prst="rect">
            <a:avLst/>
          </a:prstGeom>
          <a:noFill/>
        </p:spPr>
        <p:txBody>
          <a:bodyPr wrap="square" rtlCol="0">
            <a:spAutoFit/>
          </a:bodyPr>
          <a:lstStyle/>
          <a:p>
            <a:r>
              <a:rPr lang="tr-TR" sz="1400" dirty="0"/>
              <a:t>* Bu programlara en az kaç puan almış adayların başvurabileceklerine ilgili yükseköğretim kurumunca karar verilerek, ilgili yükseköğretim kurumunca basın-yayın organlarıyla adaylara duyurulacaktır. </a:t>
            </a:r>
          </a:p>
          <a:p>
            <a:endParaRPr lang="tr-TR" dirty="0"/>
          </a:p>
        </p:txBody>
      </p:sp>
    </p:spTree>
    <p:extLst>
      <p:ext uri="{BB962C8B-B14F-4D97-AF65-F5344CB8AC3E}">
        <p14:creationId xmlns:p14="http://schemas.microsoft.com/office/powerpoint/2010/main" val="107877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Eğitim Türleri</a:t>
            </a:r>
            <a:endParaRPr lang="tr-TR" dirty="0">
              <a:solidFill>
                <a:srgbClr val="C00000"/>
              </a:solidFill>
            </a:endParaRPr>
          </a:p>
        </p:txBody>
      </p:sp>
      <p:sp>
        <p:nvSpPr>
          <p:cNvPr id="3" name="İçerik Yer Tutucusu 2"/>
          <p:cNvSpPr>
            <a:spLocks noGrp="1"/>
          </p:cNvSpPr>
          <p:nvPr>
            <p:ph idx="1"/>
          </p:nvPr>
        </p:nvSpPr>
        <p:spPr/>
        <p:txBody>
          <a:bodyPr>
            <a:normAutofit/>
          </a:bodyPr>
          <a:lstStyle/>
          <a:p>
            <a:r>
              <a:rPr lang="tr-TR" b="1" dirty="0">
                <a:solidFill>
                  <a:srgbClr val="002060"/>
                </a:solidFill>
              </a:rPr>
              <a:t>Örgün Eğitim:</a:t>
            </a:r>
            <a:r>
              <a:rPr lang="tr-TR" dirty="0">
                <a:solidFill>
                  <a:srgbClr val="002060"/>
                </a:solidFill>
              </a:rPr>
              <a:t> Öğrencilerin eğitim-öğretim süresince ders ve uygulamalara devam etme zorunluluğunda oldukları bir eğitim-öğretim türüdür.</a:t>
            </a:r>
          </a:p>
          <a:p>
            <a:r>
              <a:rPr lang="tr-TR" b="1" dirty="0">
                <a:solidFill>
                  <a:srgbClr val="002060"/>
                </a:solidFill>
              </a:rPr>
              <a:t>Açık Eğitim:</a:t>
            </a:r>
            <a:r>
              <a:rPr lang="tr-TR" dirty="0">
                <a:solidFill>
                  <a:srgbClr val="002060"/>
                </a:solidFill>
              </a:rPr>
              <a:t> Öğrencilere radyo, televizyon ve eğitim araçlarıyla yapılan bir eğitim türüdür.</a:t>
            </a:r>
          </a:p>
          <a:p>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3</a:t>
            </a:fld>
            <a:endParaRPr lang="en-US"/>
          </a:p>
        </p:txBody>
      </p:sp>
    </p:spTree>
    <p:extLst>
      <p:ext uri="{BB962C8B-B14F-4D97-AF65-F5344CB8AC3E}">
        <p14:creationId xmlns:p14="http://schemas.microsoft.com/office/powerpoint/2010/main" val="307217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solidFill>
                  <a:srgbClr val="002060"/>
                </a:solidFill>
              </a:rPr>
              <a:t>İkinci Öğretim:</a:t>
            </a:r>
            <a:r>
              <a:rPr lang="tr-TR" dirty="0">
                <a:solidFill>
                  <a:srgbClr val="002060"/>
                </a:solidFill>
              </a:rPr>
              <a:t> Bazı yükseköğretim kurumlarında normal-örgün, </a:t>
            </a:r>
            <a:r>
              <a:rPr lang="tr-TR" dirty="0" err="1">
                <a:solidFill>
                  <a:srgbClr val="002060"/>
                </a:solidFill>
              </a:rPr>
              <a:t>önlisans</a:t>
            </a:r>
            <a:r>
              <a:rPr lang="tr-TR" dirty="0">
                <a:solidFill>
                  <a:srgbClr val="002060"/>
                </a:solidFill>
              </a:rPr>
              <a:t> ve lisans programlarının bir kısmının eşdeğeri programlar açılmakta ve bu programlar örgün eğitim saatleri dışındaki zamanlarda (akşam saatlerinde, hafta sonunda) yürütülmektedir. İkinci öğretim adı verilen bu programları kabul edilen öğrenciler, normal öğretim öğrencilerinden daha yüksek öğrenim harcı öderler. İkinci öğretim öğrencileri normal programlara yatay geçiş yapamazlar.</a:t>
            </a:r>
          </a:p>
          <a:p>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4</a:t>
            </a:fld>
            <a:endParaRPr lang="en-US"/>
          </a:p>
        </p:txBody>
      </p:sp>
    </p:spTree>
    <p:extLst>
      <p:ext uri="{BB962C8B-B14F-4D97-AF65-F5344CB8AC3E}">
        <p14:creationId xmlns:p14="http://schemas.microsoft.com/office/powerpoint/2010/main" val="208806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Önlisans(Yüksekokul)</a:t>
            </a:r>
            <a:endParaRPr lang="tr-TR" dirty="0">
              <a:solidFill>
                <a:srgbClr val="C00000"/>
              </a:solidFill>
            </a:endParaRPr>
          </a:p>
        </p:txBody>
      </p:sp>
      <p:sp>
        <p:nvSpPr>
          <p:cNvPr id="3" name="İçerik Yer Tutucusu 2"/>
          <p:cNvSpPr>
            <a:spLocks noGrp="1"/>
          </p:cNvSpPr>
          <p:nvPr>
            <p:ph idx="1"/>
          </p:nvPr>
        </p:nvSpPr>
        <p:spPr/>
        <p:txBody>
          <a:bodyPr/>
          <a:lstStyle/>
          <a:p>
            <a:r>
              <a:rPr lang="tr-TR" dirty="0">
                <a:solidFill>
                  <a:srgbClr val="002060"/>
                </a:solidFill>
              </a:rPr>
              <a:t>Ortaöğretime dayalı </a:t>
            </a:r>
            <a:r>
              <a:rPr lang="tr-TR" dirty="0" smtClean="0">
                <a:solidFill>
                  <a:srgbClr val="002060"/>
                </a:solidFill>
              </a:rPr>
              <a:t>iki </a:t>
            </a:r>
            <a:r>
              <a:rPr lang="tr-TR" dirty="0">
                <a:solidFill>
                  <a:srgbClr val="002060"/>
                </a:solidFill>
              </a:rPr>
              <a:t>yılı kapsayan ve ara </a:t>
            </a:r>
            <a:r>
              <a:rPr lang="tr-TR" dirty="0" err="1">
                <a:solidFill>
                  <a:srgbClr val="002060"/>
                </a:solidFill>
              </a:rPr>
              <a:t>insangücü</a:t>
            </a:r>
            <a:r>
              <a:rPr lang="tr-TR" dirty="0">
                <a:solidFill>
                  <a:srgbClr val="002060"/>
                </a:solidFill>
              </a:rPr>
              <a:t> yetiştirmeyi amaçlayan yani lisans öğretiminin ilk kademesini oluşturan bir yükseköğretimdir.</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5</a:t>
            </a:fld>
            <a:endParaRPr lang="en-US"/>
          </a:p>
        </p:txBody>
      </p:sp>
    </p:spTree>
    <p:extLst>
      <p:ext uri="{BB962C8B-B14F-4D97-AF65-F5344CB8AC3E}">
        <p14:creationId xmlns:p14="http://schemas.microsoft.com/office/powerpoint/2010/main" val="307866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4" name="Group 3"/>
          <p:cNvGrpSpPr/>
          <p:nvPr/>
        </p:nvGrpSpPr>
        <p:grpSpPr>
          <a:xfrm>
            <a:off x="-163902" y="116797"/>
            <a:ext cx="9144000" cy="1077218"/>
            <a:chOff x="-218536" y="-1046798"/>
            <a:chExt cx="12192000" cy="1436291"/>
          </a:xfrm>
        </p:grpSpPr>
        <p:sp>
          <p:nvSpPr>
            <p:cNvPr id="5"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a:t>
              </a: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 TYT SORU SAYILARI</a:t>
              </a:r>
            </a:p>
            <a:p>
              <a:pPr algn="ctr"/>
              <a:endParaRPr lang="en-US" sz="24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endParaRPr>
            </a:p>
          </p:txBody>
        </p:sp>
        <p:sp>
          <p:nvSpPr>
            <p:cNvPr id="6" name="Rectangle 5"/>
            <p:cNvSpPr/>
            <p:nvPr/>
          </p:nvSpPr>
          <p:spPr>
            <a:xfrm>
              <a:off x="543153" y="-433978"/>
              <a:ext cx="10944665" cy="615554"/>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TEMEL YETERLİLİK TESTİ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9" name="Rectangle 8"/>
          <p:cNvSpPr/>
          <p:nvPr/>
        </p:nvSpPr>
        <p:spPr>
          <a:xfrm>
            <a:off x="4905814" y="1345237"/>
            <a:ext cx="94114" cy="497576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667199" y="1122140"/>
            <a:ext cx="1819242" cy="707886"/>
          </a:xfrm>
          <a:prstGeom prst="rect">
            <a:avLst/>
          </a:prstGeom>
          <a:noFill/>
        </p:spPr>
        <p:txBody>
          <a:bodyPr wrap="square" rtlCol="0">
            <a:spAutoFit/>
          </a:bodyPr>
          <a:lstStyle/>
          <a:p>
            <a:r>
              <a:rPr lang="tr-TR" sz="4000" b="1" dirty="0">
                <a:solidFill>
                  <a:schemeClr val="accent1">
                    <a:lumMod val="75000"/>
                  </a:schemeClr>
                </a:solidFill>
              </a:rPr>
              <a:t>Türkçe</a:t>
            </a:r>
            <a:endParaRPr lang="en-US" sz="4000" b="1" dirty="0">
              <a:solidFill>
                <a:schemeClr val="accent1">
                  <a:lumMod val="75000"/>
                </a:schemeClr>
              </a:solidFill>
            </a:endParaRPr>
          </a:p>
        </p:txBody>
      </p:sp>
      <p:sp>
        <p:nvSpPr>
          <p:cNvPr id="10" name="Oval 9"/>
          <p:cNvSpPr/>
          <p:nvPr/>
        </p:nvSpPr>
        <p:spPr>
          <a:xfrm>
            <a:off x="3317542" y="1094058"/>
            <a:ext cx="829210" cy="829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1" name="Oval 10"/>
          <p:cNvSpPr/>
          <p:nvPr/>
        </p:nvSpPr>
        <p:spPr>
          <a:xfrm>
            <a:off x="3295686" y="2204956"/>
            <a:ext cx="868837" cy="868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2" name="Oval 11"/>
          <p:cNvSpPr/>
          <p:nvPr/>
        </p:nvSpPr>
        <p:spPr>
          <a:xfrm>
            <a:off x="3304848" y="3434351"/>
            <a:ext cx="915583" cy="915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sp>
        <p:nvSpPr>
          <p:cNvPr id="13" name="Oval 12"/>
          <p:cNvSpPr/>
          <p:nvPr/>
        </p:nvSpPr>
        <p:spPr>
          <a:xfrm>
            <a:off x="3360064" y="4892196"/>
            <a:ext cx="921892" cy="921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grpSp>
        <p:nvGrpSpPr>
          <p:cNvPr id="40" name="39 Grup"/>
          <p:cNvGrpSpPr/>
          <p:nvPr/>
        </p:nvGrpSpPr>
        <p:grpSpPr>
          <a:xfrm>
            <a:off x="274402" y="5586903"/>
            <a:ext cx="2604836" cy="1000663"/>
            <a:chOff x="6455185" y="3940592"/>
            <a:chExt cx="2423681" cy="1000663"/>
          </a:xfrm>
        </p:grpSpPr>
        <p:sp>
          <p:nvSpPr>
            <p:cNvPr id="28" name="27 Yuvarlatılmış Dikdörtgen"/>
            <p:cNvSpPr/>
            <p:nvPr/>
          </p:nvSpPr>
          <p:spPr>
            <a:xfrm>
              <a:off x="6456929" y="3940592"/>
              <a:ext cx="1807980" cy="10006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4" name="Rectangle 13"/>
            <p:cNvSpPr/>
            <p:nvPr/>
          </p:nvSpPr>
          <p:spPr>
            <a:xfrm>
              <a:off x="6455185" y="3967143"/>
              <a:ext cx="2423681" cy="954107"/>
            </a:xfrm>
            <a:prstGeom prst="rect">
              <a:avLst/>
            </a:prstGeom>
          </p:spPr>
          <p:txBody>
            <a:bodyPr wrap="square">
              <a:spAutoFit/>
            </a:bodyPr>
            <a:lstStyle/>
            <a:p>
              <a:r>
                <a:rPr lang="tr-TR" sz="1400" b="1" dirty="0">
                  <a:solidFill>
                    <a:schemeClr val="tx1">
                      <a:lumMod val="95000"/>
                      <a:lumOff val="5000"/>
                    </a:schemeClr>
                  </a:solidFill>
                </a:rPr>
                <a:t>Coğrafya                     </a:t>
              </a:r>
              <a:r>
                <a:rPr lang="tr-TR" sz="1400" b="1" dirty="0" smtClean="0">
                  <a:solidFill>
                    <a:schemeClr val="tx1">
                      <a:lumMod val="95000"/>
                      <a:lumOff val="5000"/>
                    </a:schemeClr>
                  </a:solidFill>
                </a:rPr>
                <a:t>:</a:t>
              </a:r>
              <a:r>
                <a:rPr lang="tr-TR" sz="1400" b="1" dirty="0">
                  <a:solidFill>
                    <a:schemeClr val="tx1">
                      <a:lumMod val="95000"/>
                      <a:lumOff val="5000"/>
                    </a:schemeClr>
                  </a:solidFill>
                </a:rPr>
                <a:t>5</a:t>
              </a:r>
            </a:p>
            <a:p>
              <a:r>
                <a:rPr lang="tr-TR" sz="1400" b="1" dirty="0">
                  <a:solidFill>
                    <a:schemeClr val="tx1">
                      <a:lumMod val="95000"/>
                      <a:lumOff val="5000"/>
                    </a:schemeClr>
                  </a:solidFill>
                </a:rPr>
                <a:t>Din Kültürü ve </a:t>
              </a:r>
              <a:r>
                <a:rPr lang="tr-TR" sz="1400" b="1" dirty="0" smtClean="0">
                  <a:solidFill>
                    <a:schemeClr val="tx1">
                      <a:lumMod val="95000"/>
                      <a:lumOff val="5000"/>
                    </a:schemeClr>
                  </a:solidFill>
                </a:rPr>
                <a:t>A.B.  :5</a:t>
              </a:r>
              <a:endParaRPr lang="tr-TR" sz="1400" b="1" dirty="0">
                <a:solidFill>
                  <a:schemeClr val="tx1">
                    <a:lumMod val="95000"/>
                    <a:lumOff val="5000"/>
                  </a:schemeClr>
                </a:solidFill>
              </a:endParaRPr>
            </a:p>
            <a:p>
              <a:r>
                <a:rPr lang="tr-TR" sz="1400" b="1" dirty="0">
                  <a:solidFill>
                    <a:schemeClr val="tx1">
                      <a:lumMod val="95000"/>
                      <a:lumOff val="5000"/>
                    </a:schemeClr>
                  </a:solidFill>
                </a:rPr>
                <a:t>Felsefe                        </a:t>
              </a:r>
              <a:r>
                <a:rPr lang="tr-TR" sz="1400" b="1" dirty="0" smtClean="0">
                  <a:solidFill>
                    <a:schemeClr val="tx1">
                      <a:lumMod val="95000"/>
                      <a:lumOff val="5000"/>
                    </a:schemeClr>
                  </a:solidFill>
                </a:rPr>
                <a:t>:</a:t>
              </a:r>
              <a:r>
                <a:rPr lang="tr-TR" sz="1400" b="1" dirty="0">
                  <a:solidFill>
                    <a:schemeClr val="tx1">
                      <a:lumMod val="95000"/>
                      <a:lumOff val="5000"/>
                    </a:schemeClr>
                  </a:solidFill>
                </a:rPr>
                <a:t>5</a:t>
              </a:r>
            </a:p>
            <a:p>
              <a:r>
                <a:rPr lang="tr-TR" sz="1400" b="1" dirty="0">
                  <a:solidFill>
                    <a:schemeClr val="tx1">
                      <a:lumMod val="95000"/>
                      <a:lumOff val="5000"/>
                    </a:schemeClr>
                  </a:solidFill>
                </a:rPr>
                <a:t>Tarih                            </a:t>
              </a:r>
              <a:r>
                <a:rPr lang="tr-TR" sz="1400" b="1" dirty="0" smtClean="0">
                  <a:solidFill>
                    <a:schemeClr val="tx1">
                      <a:lumMod val="95000"/>
                      <a:lumOff val="5000"/>
                    </a:schemeClr>
                  </a:solidFill>
                </a:rPr>
                <a:t>:</a:t>
              </a:r>
              <a:r>
                <a:rPr lang="tr-TR" sz="1400" b="1" dirty="0">
                  <a:solidFill>
                    <a:schemeClr val="tx1">
                      <a:lumMod val="95000"/>
                      <a:lumOff val="5000"/>
                    </a:schemeClr>
                  </a:solidFill>
                </a:rPr>
                <a:t>5</a:t>
              </a:r>
              <a:endParaRPr lang="en-US" sz="1400" b="1" dirty="0">
                <a:solidFill>
                  <a:schemeClr val="tx1">
                    <a:lumMod val="95000"/>
                    <a:lumOff val="5000"/>
                  </a:schemeClr>
                </a:solidFill>
              </a:endParaRPr>
            </a:p>
          </p:txBody>
        </p:sp>
      </p:grpSp>
      <p:sp>
        <p:nvSpPr>
          <p:cNvPr id="15" name="TextBox 14"/>
          <p:cNvSpPr txBox="1"/>
          <p:nvPr/>
        </p:nvSpPr>
        <p:spPr>
          <a:xfrm>
            <a:off x="197661" y="5004026"/>
            <a:ext cx="3166728" cy="646331"/>
          </a:xfrm>
          <a:prstGeom prst="rect">
            <a:avLst/>
          </a:prstGeom>
          <a:noFill/>
        </p:spPr>
        <p:txBody>
          <a:bodyPr wrap="square" rtlCol="0">
            <a:spAutoFit/>
          </a:bodyPr>
          <a:lstStyle/>
          <a:p>
            <a:r>
              <a:rPr lang="tr-TR" sz="3600" b="1" dirty="0">
                <a:solidFill>
                  <a:schemeClr val="accent6">
                    <a:lumMod val="75000"/>
                  </a:schemeClr>
                </a:solidFill>
              </a:rPr>
              <a:t>Sosyal Bilimler</a:t>
            </a:r>
            <a:endParaRPr lang="en-US" sz="3600" b="1" dirty="0">
              <a:solidFill>
                <a:schemeClr val="accent6">
                  <a:lumMod val="75000"/>
                </a:schemeClr>
              </a:solidFill>
            </a:endParaRPr>
          </a:p>
        </p:txBody>
      </p:sp>
      <p:sp>
        <p:nvSpPr>
          <p:cNvPr id="17" name="TextBox 16"/>
          <p:cNvSpPr txBox="1"/>
          <p:nvPr/>
        </p:nvSpPr>
        <p:spPr>
          <a:xfrm>
            <a:off x="112699" y="2276633"/>
            <a:ext cx="2364331" cy="646331"/>
          </a:xfrm>
          <a:prstGeom prst="rect">
            <a:avLst/>
          </a:prstGeom>
          <a:noFill/>
        </p:spPr>
        <p:txBody>
          <a:bodyPr wrap="square" rtlCol="0">
            <a:spAutoFit/>
          </a:bodyPr>
          <a:lstStyle/>
          <a:p>
            <a:r>
              <a:rPr lang="tr-TR" sz="3600" b="1" dirty="0">
                <a:solidFill>
                  <a:schemeClr val="accent2">
                    <a:lumMod val="75000"/>
                  </a:schemeClr>
                </a:solidFill>
              </a:rPr>
              <a:t>Matematik</a:t>
            </a:r>
            <a:endParaRPr lang="en-US" sz="3600" b="1" dirty="0">
              <a:solidFill>
                <a:schemeClr val="accent2">
                  <a:lumMod val="75000"/>
                </a:schemeClr>
              </a:solidFill>
            </a:endParaRPr>
          </a:p>
        </p:txBody>
      </p:sp>
      <p:grpSp>
        <p:nvGrpSpPr>
          <p:cNvPr id="45" name="44 Grup"/>
          <p:cNvGrpSpPr/>
          <p:nvPr/>
        </p:nvGrpSpPr>
        <p:grpSpPr>
          <a:xfrm>
            <a:off x="268088" y="4058076"/>
            <a:ext cx="1348716" cy="836762"/>
            <a:chOff x="1397478" y="4632386"/>
            <a:chExt cx="1348716" cy="836762"/>
          </a:xfrm>
        </p:grpSpPr>
        <p:sp>
          <p:nvSpPr>
            <p:cNvPr id="37" name="36 Yuvarlatılmış Dikdörtgen"/>
            <p:cNvSpPr/>
            <p:nvPr/>
          </p:nvSpPr>
          <p:spPr>
            <a:xfrm>
              <a:off x="1397478" y="4632386"/>
              <a:ext cx="1348716" cy="8367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8" name="Rectangle 17"/>
            <p:cNvSpPr/>
            <p:nvPr/>
          </p:nvSpPr>
          <p:spPr>
            <a:xfrm>
              <a:off x="1595887" y="4678698"/>
              <a:ext cx="1147313" cy="738664"/>
            </a:xfrm>
            <a:prstGeom prst="rect">
              <a:avLst/>
            </a:prstGeom>
          </p:spPr>
          <p:txBody>
            <a:bodyPr wrap="square">
              <a:spAutoFit/>
            </a:bodyPr>
            <a:lstStyle/>
            <a:p>
              <a:r>
                <a:rPr lang="tr-TR" sz="1400" b="1" dirty="0">
                  <a:solidFill>
                    <a:schemeClr val="tx1">
                      <a:lumMod val="95000"/>
                      <a:lumOff val="5000"/>
                    </a:schemeClr>
                  </a:solidFill>
                </a:rPr>
                <a:t>Fizik      :7</a:t>
              </a:r>
            </a:p>
            <a:p>
              <a:r>
                <a:rPr lang="tr-TR" sz="1400" b="1" dirty="0">
                  <a:solidFill>
                    <a:schemeClr val="tx1">
                      <a:lumMod val="95000"/>
                      <a:lumOff val="5000"/>
                    </a:schemeClr>
                  </a:solidFill>
                </a:rPr>
                <a:t>Kimya   :7</a:t>
              </a:r>
            </a:p>
            <a:p>
              <a:r>
                <a:rPr lang="tr-TR" sz="1400" b="1" dirty="0">
                  <a:solidFill>
                    <a:schemeClr val="tx1">
                      <a:lumMod val="95000"/>
                      <a:lumOff val="5000"/>
                    </a:schemeClr>
                  </a:solidFill>
                </a:rPr>
                <a:t>Biyoloji :6</a:t>
              </a:r>
              <a:endParaRPr lang="en-US" sz="1400" b="1" dirty="0">
                <a:solidFill>
                  <a:schemeClr val="tx1">
                    <a:lumMod val="95000"/>
                    <a:lumOff val="5000"/>
                  </a:schemeClr>
                </a:solidFill>
              </a:endParaRPr>
            </a:p>
          </p:txBody>
        </p:sp>
      </p:grpSp>
      <p:sp>
        <p:nvSpPr>
          <p:cNvPr id="19" name="TextBox 18"/>
          <p:cNvSpPr txBox="1"/>
          <p:nvPr/>
        </p:nvSpPr>
        <p:spPr>
          <a:xfrm>
            <a:off x="143795" y="3510671"/>
            <a:ext cx="2963495" cy="646331"/>
          </a:xfrm>
          <a:prstGeom prst="rect">
            <a:avLst/>
          </a:prstGeom>
          <a:noFill/>
        </p:spPr>
        <p:txBody>
          <a:bodyPr wrap="square" rtlCol="0">
            <a:spAutoFit/>
          </a:bodyPr>
          <a:lstStyle/>
          <a:p>
            <a:r>
              <a:rPr lang="tr-TR" sz="3600" b="1" dirty="0">
                <a:solidFill>
                  <a:schemeClr val="accent3">
                    <a:lumMod val="50000"/>
                  </a:schemeClr>
                </a:solidFill>
              </a:rPr>
              <a:t>Fen Bilimleri</a:t>
            </a:r>
            <a:endParaRPr lang="en-US" sz="3600" b="1" dirty="0">
              <a:solidFill>
                <a:schemeClr val="accent3">
                  <a:lumMod val="50000"/>
                </a:schemeClr>
              </a:solidFill>
            </a:endParaRPr>
          </a:p>
        </p:txBody>
      </p:sp>
      <p:sp>
        <p:nvSpPr>
          <p:cNvPr id="24" name="Oval 23"/>
          <p:cNvSpPr/>
          <p:nvPr/>
        </p:nvSpPr>
        <p:spPr>
          <a:xfrm>
            <a:off x="4832599" y="1122140"/>
            <a:ext cx="244943" cy="24494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837598" y="6226362"/>
            <a:ext cx="228045" cy="22804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 name="34 Grup"/>
          <p:cNvGrpSpPr/>
          <p:nvPr/>
        </p:nvGrpSpPr>
        <p:grpSpPr>
          <a:xfrm>
            <a:off x="4836695" y="2568704"/>
            <a:ext cx="2389517" cy="1830758"/>
            <a:chOff x="2568811" y="1201121"/>
            <a:chExt cx="2389517" cy="1830758"/>
          </a:xfrm>
        </p:grpSpPr>
        <p:sp>
          <p:nvSpPr>
            <p:cNvPr id="31" name="30 Metin kutusu"/>
            <p:cNvSpPr txBox="1"/>
            <p:nvPr/>
          </p:nvSpPr>
          <p:spPr>
            <a:xfrm>
              <a:off x="2568811" y="1201121"/>
              <a:ext cx="2389517" cy="1323439"/>
            </a:xfrm>
            <a:prstGeom prst="rect">
              <a:avLst/>
            </a:prstGeom>
            <a:noFill/>
          </p:spPr>
          <p:txBody>
            <a:bodyPr wrap="square" rtlCol="0">
              <a:spAutoFit/>
            </a:bodyPr>
            <a:lstStyle/>
            <a:p>
              <a:pPr marL="144000">
                <a:spcAft>
                  <a:spcPts val="600"/>
                </a:spcAft>
              </a:pPr>
              <a:r>
                <a:rPr lang="tr-T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120</a:t>
              </a:r>
              <a:endParaRPr lang="tr-TR" dirty="0"/>
            </a:p>
          </p:txBody>
        </p:sp>
        <p:sp>
          <p:nvSpPr>
            <p:cNvPr id="33" name="32 Metin kutusu"/>
            <p:cNvSpPr txBox="1"/>
            <p:nvPr/>
          </p:nvSpPr>
          <p:spPr>
            <a:xfrm>
              <a:off x="2797759" y="2108549"/>
              <a:ext cx="1535503" cy="923330"/>
            </a:xfrm>
            <a:prstGeom prst="rect">
              <a:avLst/>
            </a:prstGeom>
            <a:noFill/>
          </p:spPr>
          <p:txBody>
            <a:bodyPr wrap="square" rtlCol="0">
              <a:spAutoFit/>
            </a:bodyPr>
            <a:lstStyle/>
            <a:p>
              <a:r>
                <a:rPr lang="tr-TR" sz="5400" dirty="0"/>
                <a:t>Soru</a:t>
              </a:r>
            </a:p>
          </p:txBody>
        </p:sp>
      </p:grpSp>
      <p:grpSp>
        <p:nvGrpSpPr>
          <p:cNvPr id="46" name="45 Grup"/>
          <p:cNvGrpSpPr/>
          <p:nvPr/>
        </p:nvGrpSpPr>
        <p:grpSpPr>
          <a:xfrm>
            <a:off x="6915158" y="2715029"/>
            <a:ext cx="2389517" cy="1716354"/>
            <a:chOff x="6208143" y="980536"/>
            <a:chExt cx="2389517" cy="1691296"/>
          </a:xfrm>
        </p:grpSpPr>
        <p:sp>
          <p:nvSpPr>
            <p:cNvPr id="32" name="31 Metin kutusu"/>
            <p:cNvSpPr txBox="1"/>
            <p:nvPr/>
          </p:nvSpPr>
          <p:spPr>
            <a:xfrm>
              <a:off x="6208143" y="980536"/>
              <a:ext cx="2389517" cy="1323439"/>
            </a:xfrm>
            <a:prstGeom prst="rect">
              <a:avLst/>
            </a:prstGeom>
            <a:noFill/>
          </p:spPr>
          <p:txBody>
            <a:bodyPr wrap="square" rtlCol="0">
              <a:spAutoFit/>
            </a:bodyPr>
            <a:lstStyle/>
            <a:p>
              <a:r>
                <a:rPr lang="tr-TR"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165</a:t>
              </a:r>
              <a:endParaRPr lang="tr-TR" dirty="0"/>
            </a:p>
          </p:txBody>
        </p:sp>
        <p:sp>
          <p:nvSpPr>
            <p:cNvPr id="34" name="33 Metin kutusu"/>
            <p:cNvSpPr txBox="1"/>
            <p:nvPr/>
          </p:nvSpPr>
          <p:spPr>
            <a:xfrm>
              <a:off x="6320286" y="1963946"/>
              <a:ext cx="1788544" cy="707886"/>
            </a:xfrm>
            <a:prstGeom prst="rect">
              <a:avLst/>
            </a:prstGeom>
            <a:noFill/>
          </p:spPr>
          <p:txBody>
            <a:bodyPr wrap="square" rtlCol="0">
              <a:spAutoFit/>
            </a:bodyPr>
            <a:lstStyle/>
            <a:p>
              <a:r>
                <a:rPr lang="tr-TR" sz="4000" dirty="0"/>
                <a:t>Dakika</a:t>
              </a:r>
            </a:p>
          </p:txBody>
        </p:sp>
      </p:grpSp>
      <p:sp>
        <p:nvSpPr>
          <p:cNvPr id="30" name="29 Slayt Numarası Yer Tutucusu"/>
          <p:cNvSpPr>
            <a:spLocks noGrp="1"/>
          </p:cNvSpPr>
          <p:nvPr>
            <p:ph type="sldNum" sz="quarter" idx="12"/>
          </p:nvPr>
        </p:nvSpPr>
        <p:spPr/>
        <p:txBody>
          <a:bodyPr/>
          <a:lstStyle/>
          <a:p>
            <a:fld id="{2F0443AE-4F20-4B40-B91B-135E9B6A23DD}" type="slidenum">
              <a:rPr lang="en-US" smtClean="0"/>
              <a:pPr/>
              <a:t>6</a:t>
            </a:fld>
            <a:endParaRPr lang="en-US"/>
          </a:p>
        </p:txBody>
      </p:sp>
    </p:spTree>
    <p:extLst>
      <p:ext uri="{BB962C8B-B14F-4D97-AF65-F5344CB8AC3E}">
        <p14:creationId xmlns:p14="http://schemas.microsoft.com/office/powerpoint/2010/main" val="175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70" decel="100000"/>
                                        <p:tgtEl>
                                          <p:spTgt spid="35"/>
                                        </p:tgtEl>
                                      </p:cBhvr>
                                    </p:animEffect>
                                    <p:animScale>
                                      <p:cBhvr>
                                        <p:cTn id="8" dur="770" decel="100000"/>
                                        <p:tgtEl>
                                          <p:spTgt spid="35"/>
                                        </p:tgtEl>
                                      </p:cBhvr>
                                      <p:from x="10000" y="10000"/>
                                      <p:to x="200000" y="450000"/>
                                    </p:animScale>
                                    <p:animScale>
                                      <p:cBhvr>
                                        <p:cTn id="9" dur="1230" accel="100000" fill="hold">
                                          <p:stCondLst>
                                            <p:cond delay="770"/>
                                          </p:stCondLst>
                                        </p:cTn>
                                        <p:tgtEl>
                                          <p:spTgt spid="35"/>
                                        </p:tgtEl>
                                      </p:cBhvr>
                                      <p:from x="200000" y="450000"/>
                                      <p:to x="100000" y="100000"/>
                                    </p:animScale>
                                    <p:set>
                                      <p:cBhvr>
                                        <p:cTn id="10" dur="770" fill="hold"/>
                                        <p:tgtEl>
                                          <p:spTgt spid="35"/>
                                        </p:tgtEl>
                                        <p:attrNameLst>
                                          <p:attrName>ppt_x</p:attrName>
                                        </p:attrNameLst>
                                      </p:cBhvr>
                                      <p:to>
                                        <p:strVal val="(0.5)"/>
                                      </p:to>
                                    </p:set>
                                    <p:anim from="(0.5)" to="(#ppt_x)" calcmode="lin" valueType="num">
                                      <p:cBhvr>
                                        <p:cTn id="11" dur="1230" accel="100000" fill="hold">
                                          <p:stCondLst>
                                            <p:cond delay="770"/>
                                          </p:stCondLst>
                                        </p:cTn>
                                        <p:tgtEl>
                                          <p:spTgt spid="35"/>
                                        </p:tgtEl>
                                        <p:attrNameLst>
                                          <p:attrName>ppt_x</p:attrName>
                                        </p:attrNameLst>
                                      </p:cBhvr>
                                    </p:anim>
                                    <p:set>
                                      <p:cBhvr>
                                        <p:cTn id="12" dur="770" fill="hold"/>
                                        <p:tgtEl>
                                          <p:spTgt spid="35"/>
                                        </p:tgtEl>
                                        <p:attrNameLst>
                                          <p:attrName>ppt_y</p:attrName>
                                        </p:attrNameLst>
                                      </p:cBhvr>
                                      <p:to>
                                        <p:strVal val="(#ppt_y+0.4)"/>
                                      </p:to>
                                    </p:set>
                                    <p:anim from="(#ppt_y+0.4)" to="(#ppt_y)" calcmode="lin" valueType="num">
                                      <p:cBhvr>
                                        <p:cTn id="13" dur="1230" accel="100000" fill="hold">
                                          <p:stCondLst>
                                            <p:cond delay="770"/>
                                          </p:stCondLst>
                                        </p:cTn>
                                        <p:tgtEl>
                                          <p:spTgt spid="3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770" decel="100000"/>
                                        <p:tgtEl>
                                          <p:spTgt spid="46"/>
                                        </p:tgtEl>
                                      </p:cBhvr>
                                    </p:animEffect>
                                    <p:animScale>
                                      <p:cBhvr>
                                        <p:cTn id="19" dur="770" decel="100000"/>
                                        <p:tgtEl>
                                          <p:spTgt spid="46"/>
                                        </p:tgtEl>
                                      </p:cBhvr>
                                      <p:from x="10000" y="10000"/>
                                      <p:to x="200000" y="450000"/>
                                    </p:animScale>
                                    <p:animScale>
                                      <p:cBhvr>
                                        <p:cTn id="20" dur="1230" accel="100000" fill="hold">
                                          <p:stCondLst>
                                            <p:cond delay="770"/>
                                          </p:stCondLst>
                                        </p:cTn>
                                        <p:tgtEl>
                                          <p:spTgt spid="46"/>
                                        </p:tgtEl>
                                      </p:cBhvr>
                                      <p:from x="200000" y="450000"/>
                                      <p:to x="100000" y="100000"/>
                                    </p:animScale>
                                    <p:set>
                                      <p:cBhvr>
                                        <p:cTn id="21" dur="770" fill="hold"/>
                                        <p:tgtEl>
                                          <p:spTgt spid="46"/>
                                        </p:tgtEl>
                                        <p:attrNameLst>
                                          <p:attrName>ppt_x</p:attrName>
                                        </p:attrNameLst>
                                      </p:cBhvr>
                                      <p:to>
                                        <p:strVal val="(0.5)"/>
                                      </p:to>
                                    </p:set>
                                    <p:anim from="(0.5)" to="(#ppt_x)" calcmode="lin" valueType="num">
                                      <p:cBhvr>
                                        <p:cTn id="22" dur="1230" accel="100000" fill="hold">
                                          <p:stCondLst>
                                            <p:cond delay="770"/>
                                          </p:stCondLst>
                                        </p:cTn>
                                        <p:tgtEl>
                                          <p:spTgt spid="46"/>
                                        </p:tgtEl>
                                        <p:attrNameLst>
                                          <p:attrName>ppt_x</p:attrName>
                                        </p:attrNameLst>
                                      </p:cBhvr>
                                    </p:anim>
                                    <p:set>
                                      <p:cBhvr>
                                        <p:cTn id="23" dur="770" fill="hold"/>
                                        <p:tgtEl>
                                          <p:spTgt spid="46"/>
                                        </p:tgtEl>
                                        <p:attrNameLst>
                                          <p:attrName>ppt_y</p:attrName>
                                        </p:attrNameLst>
                                      </p:cBhvr>
                                      <p:to>
                                        <p:strVal val="(#ppt_y+0.4)"/>
                                      </p:to>
                                    </p:set>
                                    <p:anim from="(#ppt_y+0.4)" to="(#ppt_y)" calcmode="lin" valueType="num">
                                      <p:cBhvr>
                                        <p:cTn id="24" dur="1230" accel="100000" fill="hold">
                                          <p:stCondLst>
                                            <p:cond delay="770"/>
                                          </p:stCondLst>
                                        </p:cTn>
                                        <p:tgtEl>
                                          <p:spTgt spid="4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9" presetClass="entr" presetSubtype="0" accel="100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4" presetClass="entr" presetSubtype="0" accel="10000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strVal val="#ppt_w*0.05"/>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anim calcmode="lin" valueType="num">
                                      <p:cBhvr>
                                        <p:cTn id="45" dur="500" fill="hold"/>
                                        <p:tgtEl>
                                          <p:spTgt spid="40"/>
                                        </p:tgtEl>
                                        <p:attrNameLst>
                                          <p:attrName>ppt_x</p:attrName>
                                        </p:attrNameLst>
                                      </p:cBhvr>
                                      <p:tavLst>
                                        <p:tav tm="0">
                                          <p:val>
                                            <p:strVal val="#ppt_x-.2"/>
                                          </p:val>
                                        </p:tav>
                                        <p:tav tm="100000">
                                          <p:val>
                                            <p:strVal val="#ppt_x"/>
                                          </p:val>
                                        </p:tav>
                                      </p:tavLst>
                                    </p:anim>
                                    <p:anim calcmode="lin" valueType="num">
                                      <p:cBhvr>
                                        <p:cTn id="46" dur="500" fill="hold"/>
                                        <p:tgtEl>
                                          <p:spTgt spid="40"/>
                                        </p:tgtEl>
                                        <p:attrNameLst>
                                          <p:attrName>ppt_y</p:attrName>
                                        </p:attrNameLst>
                                      </p:cBhvr>
                                      <p:tavLst>
                                        <p:tav tm="0">
                                          <p:val>
                                            <p:strVal val="#ppt_y"/>
                                          </p:val>
                                        </p:tav>
                                        <p:tav tm="100000">
                                          <p:val>
                                            <p:strVal val="#ppt_y"/>
                                          </p:val>
                                        </p:tav>
                                      </p:tavLst>
                                    </p:anim>
                                    <p:animEffect transition="in" filter="fade">
                                      <p:cBhvr>
                                        <p:cTn id="47" dur="500"/>
                                        <p:tgtEl>
                                          <p:spTgt spid="40"/>
                                        </p:tgtEl>
                                      </p:cBhvr>
                                    </p:animEffect>
                                  </p:childTnLst>
                                </p:cTn>
                              </p:par>
                            </p:childTnLst>
                          </p:cTn>
                        </p:par>
                        <p:par>
                          <p:cTn id="48" fill="hold">
                            <p:stCondLst>
                              <p:cond delay="1500"/>
                            </p:stCondLst>
                            <p:childTnLst>
                              <p:par>
                                <p:cTn id="49" presetID="54" presetClass="entr" presetSubtype="0" accel="10000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strVal val="#ppt_w*0.05"/>
                                          </p:val>
                                        </p:tav>
                                        <p:tav tm="100000">
                                          <p:val>
                                            <p:strVal val="#ppt_w"/>
                                          </p:val>
                                        </p:tav>
                                      </p:tavLst>
                                    </p:anim>
                                    <p:anim calcmode="lin" valueType="num">
                                      <p:cBhvr>
                                        <p:cTn id="52" dur="500" fill="hold"/>
                                        <p:tgtEl>
                                          <p:spTgt spid="45"/>
                                        </p:tgtEl>
                                        <p:attrNameLst>
                                          <p:attrName>ppt_h</p:attrName>
                                        </p:attrNameLst>
                                      </p:cBhvr>
                                      <p:tavLst>
                                        <p:tav tm="0">
                                          <p:val>
                                            <p:strVal val="#ppt_h"/>
                                          </p:val>
                                        </p:tav>
                                        <p:tav tm="100000">
                                          <p:val>
                                            <p:strVal val="#ppt_h"/>
                                          </p:val>
                                        </p:tav>
                                      </p:tavLst>
                                    </p:anim>
                                    <p:anim calcmode="lin" valueType="num">
                                      <p:cBhvr>
                                        <p:cTn id="53" dur="500" fill="hold"/>
                                        <p:tgtEl>
                                          <p:spTgt spid="45"/>
                                        </p:tgtEl>
                                        <p:attrNameLst>
                                          <p:attrName>ppt_x</p:attrName>
                                        </p:attrNameLst>
                                      </p:cBhvr>
                                      <p:tavLst>
                                        <p:tav tm="0">
                                          <p:val>
                                            <p:strVal val="#ppt_x-.2"/>
                                          </p:val>
                                        </p:tav>
                                        <p:tav tm="100000">
                                          <p:val>
                                            <p:strVal val="#ppt_x"/>
                                          </p:val>
                                        </p:tav>
                                      </p:tavLst>
                                    </p:anim>
                                    <p:anim calcmode="lin" valueType="num">
                                      <p:cBhvr>
                                        <p:cTn id="54" dur="500" fill="hold"/>
                                        <p:tgtEl>
                                          <p:spTgt spid="45"/>
                                        </p:tgtEl>
                                        <p:attrNameLst>
                                          <p:attrName>ppt_y</p:attrName>
                                        </p:attrNameLst>
                                      </p:cBhvr>
                                      <p:tavLst>
                                        <p:tav tm="0">
                                          <p:val>
                                            <p:strVal val="#ppt_y"/>
                                          </p:val>
                                        </p:tav>
                                        <p:tav tm="100000">
                                          <p:val>
                                            <p:strVal val="#ppt_y"/>
                                          </p:val>
                                        </p:tav>
                                      </p:tavLst>
                                    </p:anim>
                                    <p:animEffect transition="in" filter="fade">
                                      <p:cBhvr>
                                        <p:cTn id="55" dur="500"/>
                                        <p:tgtEl>
                                          <p:spTgt spid="45"/>
                                        </p:tgtEl>
                                      </p:cBhvr>
                                    </p:animEffect>
                                  </p:childTnLst>
                                </p:cTn>
                              </p:par>
                            </p:childTnLst>
                          </p:cTn>
                        </p:par>
                        <p:par>
                          <p:cTn id="56" fill="hold">
                            <p:stCondLst>
                              <p:cond delay="2000"/>
                            </p:stCondLst>
                            <p:childTnLst>
                              <p:par>
                                <p:cTn id="57" presetID="39" presetClass="entr" presetSubtype="0" ac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39" presetClass="entr" presetSubtype="0" accel="10000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Önlisans Bölümleri</a:t>
            </a:r>
            <a:endParaRPr lang="tr-TR"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marL="0" indent="0">
              <a:buNone/>
            </a:pPr>
            <a:r>
              <a:rPr lang="tr-TR" dirty="0">
                <a:solidFill>
                  <a:srgbClr val="002060"/>
                </a:solidFill>
              </a:rPr>
              <a:t>İlk ve Acil Yardım (</a:t>
            </a:r>
            <a:r>
              <a:rPr lang="tr-TR" dirty="0" err="1">
                <a:solidFill>
                  <a:srgbClr val="002060"/>
                </a:solidFill>
              </a:rPr>
              <a:t>Paramedik</a:t>
            </a:r>
            <a:r>
              <a:rPr lang="tr-TR" dirty="0">
                <a:solidFill>
                  <a:srgbClr val="002060"/>
                </a:solidFill>
              </a:rPr>
              <a:t>)</a:t>
            </a:r>
            <a:br>
              <a:rPr lang="tr-TR" dirty="0">
                <a:solidFill>
                  <a:srgbClr val="002060"/>
                </a:solidFill>
              </a:rPr>
            </a:br>
            <a:r>
              <a:rPr lang="tr-TR" dirty="0">
                <a:solidFill>
                  <a:srgbClr val="002060"/>
                </a:solidFill>
              </a:rPr>
              <a:t>Adalet</a:t>
            </a:r>
            <a:br>
              <a:rPr lang="tr-TR" dirty="0">
                <a:solidFill>
                  <a:srgbClr val="002060"/>
                </a:solidFill>
              </a:rPr>
            </a:br>
            <a:r>
              <a:rPr lang="tr-TR" dirty="0">
                <a:solidFill>
                  <a:srgbClr val="002060"/>
                </a:solidFill>
              </a:rPr>
              <a:t>Anestezi</a:t>
            </a:r>
            <a:br>
              <a:rPr lang="tr-TR" dirty="0">
                <a:solidFill>
                  <a:srgbClr val="002060"/>
                </a:solidFill>
              </a:rPr>
            </a:br>
            <a:r>
              <a:rPr lang="tr-TR" dirty="0">
                <a:solidFill>
                  <a:srgbClr val="002060"/>
                </a:solidFill>
              </a:rPr>
              <a:t>Ağız ve Diş Sağlığı</a:t>
            </a:r>
            <a:br>
              <a:rPr lang="tr-TR" dirty="0">
                <a:solidFill>
                  <a:srgbClr val="002060"/>
                </a:solidFill>
              </a:rPr>
            </a:br>
            <a:r>
              <a:rPr lang="tr-TR" dirty="0" err="1">
                <a:solidFill>
                  <a:srgbClr val="002060"/>
                </a:solidFill>
              </a:rPr>
              <a:t>Odyometri</a:t>
            </a:r>
            <a:r>
              <a:rPr lang="tr-TR" dirty="0">
                <a:solidFill>
                  <a:srgbClr val="002060"/>
                </a:solidFill>
              </a:rPr>
              <a:t/>
            </a:r>
            <a:br>
              <a:rPr lang="tr-TR" dirty="0">
                <a:solidFill>
                  <a:srgbClr val="002060"/>
                </a:solidFill>
              </a:rPr>
            </a:br>
            <a:r>
              <a:rPr lang="tr-TR" dirty="0">
                <a:solidFill>
                  <a:srgbClr val="002060"/>
                </a:solidFill>
              </a:rPr>
              <a:t>Bilgisayar Programcılığı</a:t>
            </a:r>
            <a:br>
              <a:rPr lang="tr-TR" dirty="0">
                <a:solidFill>
                  <a:srgbClr val="002060"/>
                </a:solidFill>
              </a:rPr>
            </a:br>
            <a:r>
              <a:rPr lang="tr-TR" dirty="0">
                <a:solidFill>
                  <a:srgbClr val="002060"/>
                </a:solidFill>
              </a:rPr>
              <a:t>Çocuk Gelişimi (2 Yıllık)</a:t>
            </a:r>
            <a:br>
              <a:rPr lang="tr-TR" dirty="0">
                <a:solidFill>
                  <a:srgbClr val="002060"/>
                </a:solidFill>
              </a:rPr>
            </a:br>
            <a:r>
              <a:rPr lang="tr-TR" dirty="0">
                <a:solidFill>
                  <a:srgbClr val="002060"/>
                </a:solidFill>
              </a:rPr>
              <a:t>Büro Yönetimi</a:t>
            </a:r>
            <a:br>
              <a:rPr lang="tr-TR" dirty="0">
                <a:solidFill>
                  <a:srgbClr val="002060"/>
                </a:solidFill>
              </a:rPr>
            </a:br>
            <a:r>
              <a:rPr lang="tr-TR" dirty="0">
                <a:solidFill>
                  <a:srgbClr val="002060"/>
                </a:solidFill>
              </a:rPr>
              <a:t>Grafik Tasarım</a:t>
            </a:r>
            <a:br>
              <a:rPr lang="tr-TR" dirty="0">
                <a:solidFill>
                  <a:srgbClr val="002060"/>
                </a:solidFill>
              </a:rPr>
            </a:br>
            <a:r>
              <a:rPr lang="tr-TR" dirty="0" smtClean="0">
                <a:solidFill>
                  <a:srgbClr val="002060"/>
                </a:solidFill>
              </a:rPr>
              <a:t>Diyaliz</a:t>
            </a:r>
          </a:p>
          <a:p>
            <a:pPr marL="0" indent="0">
              <a:buNone/>
            </a:pPr>
            <a:r>
              <a:rPr lang="tr-TR" dirty="0" smtClean="0">
                <a:solidFill>
                  <a:srgbClr val="002060"/>
                </a:solidFill>
              </a:rPr>
              <a:t>Harita Kadastro</a:t>
            </a:r>
          </a:p>
          <a:p>
            <a:pPr marL="0" indent="0">
              <a:buNone/>
            </a:pPr>
            <a:r>
              <a:rPr lang="tr-TR" dirty="0" smtClean="0">
                <a:solidFill>
                  <a:srgbClr val="002060"/>
                </a:solidFill>
              </a:rPr>
              <a:t>Tapu ve Kadastro</a:t>
            </a:r>
            <a:endParaRPr lang="tr-TR" dirty="0">
              <a:solidFill>
                <a:srgbClr val="002060"/>
              </a:solidFill>
            </a:endParaRPr>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7</a:t>
            </a:fld>
            <a:endParaRPr lang="en-US"/>
          </a:p>
        </p:txBody>
      </p:sp>
    </p:spTree>
    <p:extLst>
      <p:ext uri="{BB962C8B-B14F-4D97-AF65-F5344CB8AC3E}">
        <p14:creationId xmlns:p14="http://schemas.microsoft.com/office/powerpoint/2010/main" val="306500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fontAlgn="base"/>
            <a:r>
              <a:rPr lang="tr-TR" dirty="0">
                <a:solidFill>
                  <a:srgbClr val="002060"/>
                </a:solidFill>
              </a:rPr>
              <a:t>Tıbbi </a:t>
            </a:r>
            <a:r>
              <a:rPr lang="tr-TR" dirty="0" err="1">
                <a:solidFill>
                  <a:srgbClr val="002060"/>
                </a:solidFill>
              </a:rPr>
              <a:t>Dökümantasyon</a:t>
            </a:r>
            <a:r>
              <a:rPr lang="tr-TR" dirty="0">
                <a:solidFill>
                  <a:srgbClr val="002060"/>
                </a:solidFill>
              </a:rPr>
              <a:t> ve Sekreterlik</a:t>
            </a:r>
          </a:p>
          <a:p>
            <a:pPr fontAlgn="base"/>
            <a:r>
              <a:rPr lang="tr-TR" dirty="0">
                <a:solidFill>
                  <a:srgbClr val="002060"/>
                </a:solidFill>
              </a:rPr>
              <a:t>Tıbbi Görüntüleme Teknikleri</a:t>
            </a:r>
          </a:p>
          <a:p>
            <a:pPr fontAlgn="base"/>
            <a:r>
              <a:rPr lang="tr-TR" dirty="0">
                <a:solidFill>
                  <a:srgbClr val="002060"/>
                </a:solidFill>
              </a:rPr>
              <a:t>Ameliyathane Hizmetleri</a:t>
            </a:r>
          </a:p>
          <a:p>
            <a:pPr fontAlgn="base"/>
            <a:r>
              <a:rPr lang="tr-TR" dirty="0">
                <a:solidFill>
                  <a:srgbClr val="002060"/>
                </a:solidFill>
              </a:rPr>
              <a:t>Fizyoterapi</a:t>
            </a:r>
          </a:p>
          <a:p>
            <a:pPr fontAlgn="base"/>
            <a:r>
              <a:rPr lang="tr-TR" dirty="0">
                <a:solidFill>
                  <a:srgbClr val="002060"/>
                </a:solidFill>
              </a:rPr>
              <a:t>Radyoterapi</a:t>
            </a:r>
          </a:p>
          <a:p>
            <a:pPr fontAlgn="base"/>
            <a:r>
              <a:rPr lang="tr-TR" dirty="0" err="1" smtClean="0">
                <a:solidFill>
                  <a:srgbClr val="002060"/>
                </a:solidFill>
              </a:rPr>
              <a:t>Elektronörofizyoloji</a:t>
            </a:r>
            <a:endParaRPr lang="tr-TR" dirty="0">
              <a:solidFill>
                <a:srgbClr val="002060"/>
              </a:solidFill>
            </a:endParaRPr>
          </a:p>
          <a:p>
            <a:pPr fontAlgn="base"/>
            <a:r>
              <a:rPr lang="tr-TR" dirty="0">
                <a:solidFill>
                  <a:srgbClr val="002060"/>
                </a:solidFill>
              </a:rPr>
              <a:t>Diş Protez Teknolojisi</a:t>
            </a:r>
          </a:p>
          <a:p>
            <a:pPr fontAlgn="base"/>
            <a:r>
              <a:rPr lang="tr-TR" dirty="0">
                <a:solidFill>
                  <a:srgbClr val="002060"/>
                </a:solidFill>
              </a:rPr>
              <a:t>Evde Hasta </a:t>
            </a:r>
            <a:r>
              <a:rPr lang="tr-TR" dirty="0" smtClean="0">
                <a:solidFill>
                  <a:srgbClr val="002060"/>
                </a:solidFill>
              </a:rPr>
              <a:t>Bakımı</a:t>
            </a:r>
          </a:p>
          <a:p>
            <a:pPr fontAlgn="base"/>
            <a:r>
              <a:rPr lang="tr-TR" dirty="0" smtClean="0">
                <a:solidFill>
                  <a:srgbClr val="002060"/>
                </a:solidFill>
              </a:rPr>
              <a:t>İlahiyat</a:t>
            </a:r>
            <a:endParaRPr lang="tr-TR" dirty="0">
              <a:solidFill>
                <a:srgbClr val="002060"/>
              </a:solidFill>
            </a:endParaRPr>
          </a:p>
          <a:p>
            <a:pPr fontAlgn="base"/>
            <a:endParaRPr lang="tr-TR" dirty="0"/>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8</a:t>
            </a:fld>
            <a:endParaRPr lang="en-US"/>
          </a:p>
        </p:txBody>
      </p:sp>
    </p:spTree>
    <p:extLst>
      <p:ext uri="{BB962C8B-B14F-4D97-AF65-F5344CB8AC3E}">
        <p14:creationId xmlns:p14="http://schemas.microsoft.com/office/powerpoint/2010/main" val="45483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fontAlgn="base"/>
            <a:r>
              <a:rPr lang="tr-TR" dirty="0">
                <a:solidFill>
                  <a:srgbClr val="002060"/>
                </a:solidFill>
              </a:rPr>
              <a:t>Biyomedikal Cihaz Teknolojisi</a:t>
            </a:r>
          </a:p>
          <a:p>
            <a:pPr fontAlgn="base"/>
            <a:r>
              <a:rPr lang="tr-TR" dirty="0">
                <a:solidFill>
                  <a:srgbClr val="002060"/>
                </a:solidFill>
              </a:rPr>
              <a:t>Patoloji Laboratuvar Teknikleri</a:t>
            </a:r>
          </a:p>
          <a:p>
            <a:pPr fontAlgn="base"/>
            <a:r>
              <a:rPr lang="tr-TR" dirty="0">
                <a:solidFill>
                  <a:srgbClr val="002060"/>
                </a:solidFill>
              </a:rPr>
              <a:t>Sivil Havacılık Kabin Hizmetleri</a:t>
            </a:r>
          </a:p>
          <a:p>
            <a:pPr fontAlgn="base"/>
            <a:r>
              <a:rPr lang="tr-TR" dirty="0">
                <a:solidFill>
                  <a:srgbClr val="002060"/>
                </a:solidFill>
              </a:rPr>
              <a:t>Sivil Savunma ve İtfaiyecilik</a:t>
            </a:r>
          </a:p>
          <a:p>
            <a:pPr fontAlgn="base"/>
            <a:r>
              <a:rPr lang="tr-TR" dirty="0">
                <a:solidFill>
                  <a:srgbClr val="002060"/>
                </a:solidFill>
              </a:rPr>
              <a:t>Bilgisayar Destekli Tasarım ve Animasyon</a:t>
            </a:r>
          </a:p>
          <a:p>
            <a:pPr fontAlgn="base"/>
            <a:r>
              <a:rPr lang="tr-TR" dirty="0">
                <a:solidFill>
                  <a:srgbClr val="002060"/>
                </a:solidFill>
              </a:rPr>
              <a:t>Bilgi Güvenliği Teknolojisi</a:t>
            </a:r>
          </a:p>
          <a:p>
            <a:pPr fontAlgn="base"/>
            <a:r>
              <a:rPr lang="tr-TR" dirty="0">
                <a:solidFill>
                  <a:srgbClr val="002060"/>
                </a:solidFill>
              </a:rPr>
              <a:t>Uçak Teknolojisi</a:t>
            </a:r>
          </a:p>
          <a:p>
            <a:pPr fontAlgn="base"/>
            <a:r>
              <a:rPr lang="tr-TR" dirty="0">
                <a:solidFill>
                  <a:srgbClr val="002060"/>
                </a:solidFill>
              </a:rPr>
              <a:t>Aşçılık</a:t>
            </a:r>
          </a:p>
          <a:p>
            <a:pPr fontAlgn="base"/>
            <a:r>
              <a:rPr lang="tr-TR" dirty="0">
                <a:solidFill>
                  <a:srgbClr val="002060"/>
                </a:solidFill>
              </a:rPr>
              <a:t>Bankacılık ve Sigortacılık</a:t>
            </a:r>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9</a:t>
            </a:fld>
            <a:endParaRPr lang="en-US"/>
          </a:p>
        </p:txBody>
      </p:sp>
    </p:spTree>
    <p:extLst>
      <p:ext uri="{BB962C8B-B14F-4D97-AF65-F5344CB8AC3E}">
        <p14:creationId xmlns:p14="http://schemas.microsoft.com/office/powerpoint/2010/main" val="4268481993"/>
      </p:ext>
    </p:extLst>
  </p:cSld>
  <p:clrMapOvr>
    <a:masterClrMapping/>
  </p:clrMapOvr>
</p:sld>
</file>

<file path=ppt/theme/theme1.xml><?xml version="1.0" encoding="utf-8"?>
<a:theme xmlns:a="http://schemas.openxmlformats.org/drawingml/2006/main" name="Office Theme">
  <a:themeElements>
    <a:clrScheme name="Custom 5">
      <a:dk1>
        <a:srgbClr val="000000"/>
      </a:dk1>
      <a:lt1>
        <a:sysClr val="window" lastClr="FFFFFF"/>
      </a:lt1>
      <a:dk2>
        <a:srgbClr val="17406D"/>
      </a:dk2>
      <a:lt2>
        <a:srgbClr val="DBEFF9"/>
      </a:lt2>
      <a:accent1>
        <a:srgbClr val="EF0000"/>
      </a:accent1>
      <a:accent2>
        <a:srgbClr val="FFC30B"/>
      </a:accent2>
      <a:accent3>
        <a:srgbClr val="6DAA2D"/>
      </a:accent3>
      <a:accent4>
        <a:srgbClr val="01E569"/>
      </a:accent4>
      <a:accent5>
        <a:srgbClr val="05BBFF"/>
      </a:accent5>
      <a:accent6>
        <a:srgbClr val="008BEF"/>
      </a:accent6>
      <a:hlink>
        <a:srgbClr val="FF9A07"/>
      </a:hlink>
      <a:folHlink>
        <a:srgbClr val="3ECCB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1882</TotalTime>
  <Words>933</Words>
  <Application>Microsoft Office PowerPoint</Application>
  <PresentationFormat>Ekran Gösterisi (4:3)</PresentationFormat>
  <Paragraphs>240</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Office Theme</vt:lpstr>
      <vt:lpstr>YÜKSEK ÖĞRETİM     KURUMLARI </vt:lpstr>
      <vt:lpstr>YÜKSEKÖĞRETİM</vt:lpstr>
      <vt:lpstr>Eğitim Türleri</vt:lpstr>
      <vt:lpstr>PowerPoint Sunusu</vt:lpstr>
      <vt:lpstr>Önlisans(Yüksekokul)</vt:lpstr>
      <vt:lpstr>PowerPoint Sunusu</vt:lpstr>
      <vt:lpstr>Önlisans Bölümleri</vt:lpstr>
      <vt:lpstr>PowerPoint Sunusu</vt:lpstr>
      <vt:lpstr>PowerPoint Sunusu</vt:lpstr>
      <vt:lpstr>TYT PUANI İLE MSÜ ve POLİS MESLEK  YÜKSEKOKULU ÖN BAŞVURULARI</vt:lpstr>
      <vt:lpstr>Polis Meslek Yüksekokulları </vt:lpstr>
      <vt:lpstr>BAŞVURULAR NASIL YAPILACAK</vt:lpstr>
      <vt:lpstr>SINAV ESASLARI  </vt:lpstr>
      <vt:lpstr>POLİS MYO ‘LARI </vt:lpstr>
      <vt:lpstr>Lisans(Fakülte):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LOVEISH</dc:creator>
  <cp:lastModifiedBy>Yakut</cp:lastModifiedBy>
  <cp:revision>163</cp:revision>
  <dcterms:created xsi:type="dcterms:W3CDTF">2015-11-06T18:34:53Z</dcterms:created>
  <dcterms:modified xsi:type="dcterms:W3CDTF">2024-02-13T08:36:49Z</dcterms:modified>
</cp:coreProperties>
</file>